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rimo" panose="020B060402020202020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Impact" panose="020B0806030902050204" pitchFamily="34" charset="0"/>
      <p:regular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RY0NjEfzAmqksbson26pMVb9I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291BE-BA5C-4448-917A-018914333B9F}" v="8" dt="2023-05-08T10:43:42.422"/>
  </p1510:revLst>
</p1510:revInfo>
</file>

<file path=ppt/tableStyles.xml><?xml version="1.0" encoding="utf-8"?>
<a:tblStyleLst xmlns:a="http://schemas.openxmlformats.org/drawingml/2006/main" def="{50BABA32-5ABB-4D8F-BE3A-D88B3B7CD38B}">
  <a:tblStyle styleId="{50BABA32-5ABB-4D8F-BE3A-D88B3B7CD38B}" styleName="Table_0">
    <a:wholeTbl>
      <a:tcTxStyle b="off" i="off">
        <a:font>
          <a:latin typeface="Impact"/>
          <a:ea typeface="Impact"/>
          <a:cs typeface="Impac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E6E6"/>
          </a:solidFill>
        </a:fill>
      </a:tcStyle>
    </a:wholeTbl>
    <a:band1H>
      <a:tcTxStyle/>
      <a:tcStyle>
        <a:tcBdr/>
        <a:fill>
          <a:solidFill>
            <a:srgbClr val="E6CACA"/>
          </a:solidFill>
        </a:fill>
      </a:tcStyle>
    </a:band1H>
    <a:band2H>
      <a:tcTxStyle/>
      <a:tcStyle>
        <a:tcBdr/>
      </a:tcStyle>
    </a:band2H>
    <a:band1V>
      <a:tcTxStyle/>
      <a:tcStyle>
        <a:tcBdr/>
        <a:fill>
          <a:solidFill>
            <a:srgbClr val="E6CACA"/>
          </a:solidFill>
        </a:fill>
      </a:tcStyle>
    </a:band1V>
    <a:band2V>
      <a:tcTxStyle/>
      <a:tcStyle>
        <a:tcBdr/>
      </a:tcStyle>
    </a:band2V>
    <a:lastCol>
      <a:tcTxStyle b="on" i="off">
        <a:font>
          <a:latin typeface="Impact"/>
          <a:ea typeface="Impact"/>
          <a:cs typeface="Impact"/>
        </a:font>
        <a:schemeClr val="lt1"/>
      </a:tcTxStyle>
      <a:tcStyle>
        <a:tcBdr/>
        <a:fill>
          <a:solidFill>
            <a:schemeClr val="accent1"/>
          </a:solidFill>
        </a:fill>
      </a:tcStyle>
    </a:lastCol>
    <a:firstCol>
      <a:tcTxStyle b="on" i="off">
        <a:font>
          <a:latin typeface="Impact"/>
          <a:ea typeface="Impact"/>
          <a:cs typeface="Impact"/>
        </a:font>
        <a:schemeClr val="lt1"/>
      </a:tcTxStyle>
      <a:tcStyle>
        <a:tcBdr/>
        <a:fill>
          <a:solidFill>
            <a:schemeClr val="accent1"/>
          </a:solidFill>
        </a:fill>
      </a:tcStyle>
    </a:firstCol>
    <a:lastRow>
      <a:tcTxStyle b="on" i="off">
        <a:font>
          <a:latin typeface="Impact"/>
          <a:ea typeface="Impact"/>
          <a:cs typeface="Impac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mpact"/>
          <a:ea typeface="Impact"/>
          <a:cs typeface="Impac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no Omar BARRY" userId="aac3541fb707f522" providerId="LiveId" clId="{537291BE-BA5C-4448-917A-018914333B9F}"/>
    <pc:docChg chg="modSld">
      <pc:chgData name="Cherno Omar BARRY" userId="aac3541fb707f522" providerId="LiveId" clId="{537291BE-BA5C-4448-917A-018914333B9F}" dt="2023-05-08T10:43:55.513" v="3" actId="1076"/>
      <pc:docMkLst>
        <pc:docMk/>
      </pc:docMkLst>
      <pc:sldChg chg="modSp mod">
        <pc:chgData name="Cherno Omar BARRY" userId="aac3541fb707f522" providerId="LiveId" clId="{537291BE-BA5C-4448-917A-018914333B9F}" dt="2023-05-08T10:43:55.513" v="3" actId="1076"/>
        <pc:sldMkLst>
          <pc:docMk/>
          <pc:sldMk cId="0" sldId="268"/>
        </pc:sldMkLst>
        <pc:spChg chg="mod">
          <ac:chgData name="Cherno Omar BARRY" userId="aac3541fb707f522" providerId="LiveId" clId="{537291BE-BA5C-4448-917A-018914333B9F}" dt="2023-05-08T10:42:50.132" v="0" actId="1076"/>
          <ac:spMkLst>
            <pc:docMk/>
            <pc:sldMk cId="0" sldId="268"/>
            <ac:spMk id="290" creationId="{00000000-0000-0000-0000-000000000000}"/>
          </ac:spMkLst>
        </pc:spChg>
        <pc:spChg chg="mod">
          <ac:chgData name="Cherno Omar BARRY" userId="aac3541fb707f522" providerId="LiveId" clId="{537291BE-BA5C-4448-917A-018914333B9F}" dt="2023-05-08T10:43:19.233" v="1" actId="1076"/>
          <ac:spMkLst>
            <pc:docMk/>
            <pc:sldMk cId="0" sldId="268"/>
            <ac:spMk id="293" creationId="{00000000-0000-0000-0000-000000000000}"/>
          </ac:spMkLst>
        </pc:spChg>
        <pc:spChg chg="mod">
          <ac:chgData name="Cherno Omar BARRY" userId="aac3541fb707f522" providerId="LiveId" clId="{537291BE-BA5C-4448-917A-018914333B9F}" dt="2023-05-08T10:43:55.513" v="3" actId="1076"/>
          <ac:spMkLst>
            <pc:docMk/>
            <pc:sldMk cId="0" sldId="268"/>
            <ac:spMk id="3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9" name="Google Shape;19;p2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sp>
      <p:sp>
        <p:nvSpPr>
          <p:cNvPr id="81" name="Google Shape;81;p35"/>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2" name="Google Shape;82;p3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6"/>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sp>
      <p:sp>
        <p:nvSpPr>
          <p:cNvPr id="88" name="Google Shape;88;p36"/>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9" name="Google Shape;89;p3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3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1" name="Google Shape;101;p38"/>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2" name="Google Shape;102;p3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
        <p:nvSpPr>
          <p:cNvPr id="105" name="Google Shape;105;p38"/>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Impact"/>
              <a:buNone/>
            </a:pPr>
            <a:r>
              <a:rPr lang="fr-FR" sz="8000" b="0" cap="none">
                <a:solidFill>
                  <a:schemeClr val="dk1"/>
                </a:solidFill>
                <a:latin typeface="Impact"/>
                <a:ea typeface="Impact"/>
                <a:cs typeface="Impact"/>
                <a:sym typeface="Impact"/>
              </a:rPr>
              <a:t>“</a:t>
            </a:r>
            <a:endParaRPr/>
          </a:p>
        </p:txBody>
      </p:sp>
      <p:sp>
        <p:nvSpPr>
          <p:cNvPr id="106" name="Google Shape;106;p38"/>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Impact"/>
              <a:buNone/>
            </a:pPr>
            <a:r>
              <a:rPr lang="fr-FR" sz="8000" b="0" cap="none">
                <a:solidFill>
                  <a:schemeClr val="dk1"/>
                </a:solidFill>
                <a:latin typeface="Impact"/>
                <a:ea typeface="Impact"/>
                <a:cs typeface="Impact"/>
                <a:sym typeface="Impact"/>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9"/>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10" name="Google Shape;110;p3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13"/>
        <p:cNvGrpSpPr/>
        <p:nvPr/>
      </p:nvGrpSpPr>
      <p:grpSpPr>
        <a:xfrm>
          <a:off x="0" y="0"/>
          <a:ext cx="0" cy="0"/>
          <a:chOff x="0" y="0"/>
          <a:chExt cx="0" cy="0"/>
        </a:xfrm>
      </p:grpSpPr>
      <p:sp>
        <p:nvSpPr>
          <p:cNvPr id="114" name="Google Shape;114;p40"/>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0"/>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6" name="Google Shape;116;p40"/>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7" name="Google Shape;117;p40"/>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8" name="Google Shape;118;p40"/>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9" name="Google Shape;119;p40"/>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0" name="Google Shape;120;p40"/>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1" name="Google Shape;121;p4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24"/>
        <p:cNvGrpSpPr/>
        <p:nvPr/>
      </p:nvGrpSpPr>
      <p:grpSpPr>
        <a:xfrm>
          <a:off x="0" y="0"/>
          <a:ext cx="0" cy="0"/>
          <a:chOff x="0" y="0"/>
          <a:chExt cx="0" cy="0"/>
        </a:xfrm>
      </p:grpSpPr>
      <p:sp>
        <p:nvSpPr>
          <p:cNvPr id="125" name="Google Shape;125;p4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1"/>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41"/>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8" name="Google Shape;128;p41"/>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9" name="Google Shape;129;p41"/>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0" name="Google Shape;130;p41"/>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31" name="Google Shape;131;p41"/>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2" name="Google Shape;132;p41"/>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3" name="Google Shape;133;p41"/>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34" name="Google Shape;134;p41"/>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5" name="Google Shape;135;p4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2"/>
          <p:cNvSpPr txBox="1">
            <a:spLocks noGrp="1"/>
          </p:cNvSpPr>
          <p:nvPr>
            <p:ph type="body" idx="1"/>
          </p:nvPr>
        </p:nvSpPr>
        <p:spPr>
          <a:xfrm rot="5400000">
            <a:off x="4227559" y="-1478362"/>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1" name="Google Shape;141;p4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3"/>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7" name="Google Shape;147;p4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22"/>
        <p:cNvGrpSpPr/>
        <p:nvPr/>
      </p:nvGrpSpPr>
      <p:grpSpPr>
        <a:xfrm>
          <a:off x="0" y="0"/>
          <a:ext cx="0" cy="0"/>
          <a:chOff x="0" y="0"/>
          <a:chExt cx="0" cy="0"/>
        </a:xfrm>
      </p:grpSpPr>
      <p:pic>
        <p:nvPicPr>
          <p:cNvPr id="23" name="Google Shape;23;p27"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27"/>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7"/>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6" name="Google Shape;26;p27"/>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7" name="Google Shape;27;p27"/>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7"/>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30" name="Google Shape;30;p27"/>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rot="-180000">
            <a:off x="-5560" y="4883024"/>
            <a:ext cx="4047239" cy="11955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cap="none">
                <a:solidFill>
                  <a:srgbClr val="3F3F3F"/>
                </a:solidFill>
                <a:latin typeface="Impact"/>
                <a:ea typeface="Impact"/>
                <a:cs typeface="Impact"/>
                <a:sym typeface="Impact"/>
              </a:defRPr>
            </a:lvl1pPr>
            <a:lvl2pPr marL="0" lvl="1" indent="0" algn="ctr">
              <a:spcBef>
                <a:spcPts val="0"/>
              </a:spcBef>
              <a:buNone/>
              <a:defRPr sz="2400" cap="none">
                <a:solidFill>
                  <a:srgbClr val="3F3F3F"/>
                </a:solidFill>
                <a:latin typeface="Impact"/>
                <a:ea typeface="Impact"/>
                <a:cs typeface="Impact"/>
                <a:sym typeface="Impact"/>
              </a:defRPr>
            </a:lvl2pPr>
            <a:lvl3pPr marL="0" lvl="2" indent="0" algn="ctr">
              <a:spcBef>
                <a:spcPts val="0"/>
              </a:spcBef>
              <a:buNone/>
              <a:defRPr sz="2400" cap="none">
                <a:solidFill>
                  <a:srgbClr val="3F3F3F"/>
                </a:solidFill>
                <a:latin typeface="Impact"/>
                <a:ea typeface="Impact"/>
                <a:cs typeface="Impact"/>
                <a:sym typeface="Impact"/>
              </a:defRPr>
            </a:lvl3pPr>
            <a:lvl4pPr marL="0" lvl="3" indent="0" algn="ctr">
              <a:spcBef>
                <a:spcPts val="0"/>
              </a:spcBef>
              <a:buNone/>
              <a:defRPr sz="2400" cap="none">
                <a:solidFill>
                  <a:srgbClr val="3F3F3F"/>
                </a:solidFill>
                <a:latin typeface="Impact"/>
                <a:ea typeface="Impact"/>
                <a:cs typeface="Impact"/>
                <a:sym typeface="Impact"/>
              </a:defRPr>
            </a:lvl4pPr>
            <a:lvl5pPr marL="0" lvl="4" indent="0" algn="ctr">
              <a:spcBef>
                <a:spcPts val="0"/>
              </a:spcBef>
              <a:buNone/>
              <a:defRPr sz="2400" cap="none">
                <a:solidFill>
                  <a:srgbClr val="3F3F3F"/>
                </a:solidFill>
                <a:latin typeface="Impact"/>
                <a:ea typeface="Impact"/>
                <a:cs typeface="Impact"/>
                <a:sym typeface="Impact"/>
              </a:defRPr>
            </a:lvl5pPr>
            <a:lvl6pPr marL="0" lvl="5" indent="0" algn="ctr">
              <a:spcBef>
                <a:spcPts val="0"/>
              </a:spcBef>
              <a:buNone/>
              <a:defRPr sz="2400" cap="none">
                <a:solidFill>
                  <a:srgbClr val="3F3F3F"/>
                </a:solidFill>
                <a:latin typeface="Impact"/>
                <a:ea typeface="Impact"/>
                <a:cs typeface="Impact"/>
                <a:sym typeface="Impact"/>
              </a:defRPr>
            </a:lvl6pPr>
            <a:lvl7pPr marL="0" lvl="6" indent="0" algn="ctr">
              <a:spcBef>
                <a:spcPts val="0"/>
              </a:spcBef>
              <a:buNone/>
              <a:defRPr sz="2400" cap="none">
                <a:solidFill>
                  <a:srgbClr val="3F3F3F"/>
                </a:solidFill>
                <a:latin typeface="Impact"/>
                <a:ea typeface="Impact"/>
                <a:cs typeface="Impact"/>
                <a:sym typeface="Impact"/>
              </a:defRPr>
            </a:lvl7pPr>
            <a:lvl8pPr marL="0" lvl="7" indent="0" algn="ctr">
              <a:spcBef>
                <a:spcPts val="0"/>
              </a:spcBef>
              <a:buNone/>
              <a:defRPr sz="2400" cap="none">
                <a:solidFill>
                  <a:srgbClr val="3F3F3F"/>
                </a:solidFill>
                <a:latin typeface="Impact"/>
                <a:ea typeface="Impact"/>
                <a:cs typeface="Impact"/>
                <a:sym typeface="Impact"/>
              </a:defRPr>
            </a:lvl8pPr>
            <a:lvl9pPr marL="0" lvl="8" indent="0" algn="ctr">
              <a:spcBef>
                <a:spcPts val="0"/>
              </a:spcBef>
              <a:buNone/>
              <a:defRPr sz="2400"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fr-FR"/>
              <a:t>‹#›</a:t>
            </a:fld>
            <a:endParaRPr/>
          </a:p>
        </p:txBody>
      </p:sp>
      <p:sp>
        <p:nvSpPr>
          <p:cNvPr id="33" name="Google Shape;33;p27"/>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7" name="Google Shape;37;p2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43" name="Google Shape;43;p2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9" name="Google Shape;49;p30"/>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0" name="Google Shape;50;p3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6" name="Google Shape;56;p31"/>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7" name="Google Shape;57;p31"/>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8" name="Google Shape;58;p31"/>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9" name="Google Shape;59;p3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7"/>
        <p:cNvGrpSpPr/>
        <p:nvPr/>
      </p:nvGrpSpPr>
      <p:grpSpPr>
        <a:xfrm>
          <a:off x="0" y="0"/>
          <a:ext cx="0" cy="0"/>
          <a:chOff x="0" y="0"/>
          <a:chExt cx="0" cy="0"/>
        </a:xfrm>
      </p:grpSpPr>
      <p:sp>
        <p:nvSpPr>
          <p:cNvPr id="68" name="Google Shape;68;p3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4"/>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74" name="Google Shape;74;p34"/>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75" name="Google Shape;75;p3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pic>
        <p:nvPicPr>
          <p:cNvPr id="6" name="Google Shape;6;p25" descr="Brickwork-HD-R1a.jpg"/>
          <p:cNvPicPr preferRelativeResize="0"/>
          <p:nvPr/>
        </p:nvPicPr>
        <p:blipFill rotWithShape="1">
          <a:blip r:embed="rId21">
            <a:alphaModFix/>
          </a:blip>
          <a:srcRect/>
          <a:stretch/>
        </p:blipFill>
        <p:spPr>
          <a:xfrm>
            <a:off x="0" y="0"/>
            <a:ext cx="12192000" cy="6858000"/>
          </a:xfrm>
          <a:prstGeom prst="rect">
            <a:avLst/>
          </a:prstGeom>
          <a:noFill/>
          <a:ln>
            <a:noFill/>
          </a:ln>
        </p:spPr>
      </p:pic>
      <p:grpSp>
        <p:nvGrpSpPr>
          <p:cNvPr id="7" name="Google Shape;7;p25"/>
          <p:cNvGrpSpPr/>
          <p:nvPr/>
        </p:nvGrpSpPr>
        <p:grpSpPr>
          <a:xfrm>
            <a:off x="-25397" y="0"/>
            <a:ext cx="12005350" cy="6644081"/>
            <a:chOff x="-25397" y="0"/>
            <a:chExt cx="12005350" cy="6644081"/>
          </a:xfrm>
        </p:grpSpPr>
        <p:sp>
          <p:nvSpPr>
            <p:cNvPr id="8" name="Google Shape;8;p25"/>
            <p:cNvSpPr/>
            <p:nvPr/>
          </p:nvSpPr>
          <p:spPr>
            <a:xfrm>
              <a:off x="1" y="0"/>
              <a:ext cx="11979952" cy="6644081"/>
            </a:xfrm>
            <a:prstGeom prst="rect">
              <a:avLst/>
            </a:prstGeom>
            <a:blipFill rotWithShape="1">
              <a:blip r:embed="rId20">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5"/>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25"/>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2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2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2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2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3"/>
        <p:cNvGrpSpPr/>
        <p:nvPr/>
      </p:nvGrpSpPr>
      <p:grpSpPr>
        <a:xfrm>
          <a:off x="0" y="0"/>
          <a:ext cx="0" cy="0"/>
          <a:chOff x="0" y="0"/>
          <a:chExt cx="0" cy="0"/>
        </a:xfrm>
      </p:grpSpPr>
      <p:sp>
        <p:nvSpPr>
          <p:cNvPr id="154" name="Google Shape;154;p2"/>
          <p:cNvSpPr txBox="1"/>
          <p:nvPr/>
        </p:nvSpPr>
        <p:spPr>
          <a:xfrm>
            <a:off x="1730255" y="4540347"/>
            <a:ext cx="9144000" cy="196085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fr-FR" sz="2400" b="1" u="sng">
                <a:solidFill>
                  <a:schemeClr val="lt1"/>
                </a:solidFill>
                <a:latin typeface="Impact"/>
                <a:ea typeface="Impact"/>
                <a:cs typeface="Impact"/>
                <a:sym typeface="Impact"/>
              </a:rPr>
              <a:t>Presentation</a:t>
            </a:r>
            <a:r>
              <a:rPr lang="fr-FR" sz="2400" b="1">
                <a:solidFill>
                  <a:schemeClr val="lt1"/>
                </a:solidFill>
                <a:latin typeface="Impact"/>
                <a:ea typeface="Impact"/>
                <a:cs typeface="Impact"/>
                <a:sym typeface="Impact"/>
              </a:rPr>
              <a:t>:</a:t>
            </a:r>
            <a:endParaRPr/>
          </a:p>
          <a:p>
            <a:pPr marL="0" marR="0" lvl="0" indent="0" algn="ctr" rtl="0">
              <a:lnSpc>
                <a:spcPct val="90000"/>
              </a:lnSpc>
              <a:spcBef>
                <a:spcPts val="1400"/>
              </a:spcBef>
              <a:spcAft>
                <a:spcPts val="0"/>
              </a:spcAft>
              <a:buNone/>
            </a:pPr>
            <a:r>
              <a:rPr lang="fr-FR" sz="2400" b="1">
                <a:solidFill>
                  <a:schemeClr val="lt1"/>
                </a:solidFill>
                <a:latin typeface="Impact"/>
                <a:ea typeface="Impact"/>
                <a:cs typeface="Impact"/>
                <a:sym typeface="Impact"/>
              </a:rPr>
              <a:t>FONGOD EDWIN NUVAGA </a:t>
            </a:r>
            <a:endParaRPr/>
          </a:p>
          <a:p>
            <a:pPr marL="0" marR="0" lvl="0" indent="0" algn="ctr" rtl="0">
              <a:lnSpc>
                <a:spcPct val="90000"/>
              </a:lnSpc>
              <a:spcBef>
                <a:spcPts val="1400"/>
              </a:spcBef>
              <a:spcAft>
                <a:spcPts val="0"/>
              </a:spcAft>
              <a:buNone/>
            </a:pPr>
            <a:r>
              <a:rPr lang="fr-FR" sz="2400" b="1">
                <a:solidFill>
                  <a:schemeClr val="lt1"/>
                </a:solidFill>
                <a:latin typeface="Impact"/>
                <a:ea typeface="Impact"/>
                <a:cs typeface="Impact"/>
                <a:sym typeface="Impact"/>
              </a:rPr>
              <a:t>Director General of Cameroon Customs</a:t>
            </a:r>
            <a:endParaRPr/>
          </a:p>
        </p:txBody>
      </p:sp>
      <p:sp>
        <p:nvSpPr>
          <p:cNvPr id="155" name="Google Shape;155;p2"/>
          <p:cNvSpPr/>
          <p:nvPr/>
        </p:nvSpPr>
        <p:spPr>
          <a:xfrm>
            <a:off x="98610" y="618566"/>
            <a:ext cx="10954871" cy="3774140"/>
          </a:xfrm>
          <a:prstGeom prst="roundRect">
            <a:avLst>
              <a:gd name="adj" fmla="val 16667"/>
            </a:avLst>
          </a:prstGeom>
          <a:solidFill>
            <a:srgbClr val="C5CFC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fr-FR" sz="2800" b="1">
                <a:solidFill>
                  <a:srgbClr val="890A0B"/>
                </a:solidFill>
                <a:latin typeface="Times New Roman"/>
                <a:ea typeface="Times New Roman"/>
                <a:cs typeface="Times New Roman"/>
                <a:sym typeface="Times New Roman"/>
              </a:rPr>
              <a:t>Annual Conference of Directors General of Customs in the West and Central Africa Region</a:t>
            </a:r>
            <a:endParaRPr/>
          </a:p>
          <a:p>
            <a:pPr marL="0" marR="0" lvl="0" indent="0" algn="ctr" rtl="0">
              <a:lnSpc>
                <a:spcPct val="115000"/>
              </a:lnSpc>
              <a:spcBef>
                <a:spcPts val="1000"/>
              </a:spcBef>
              <a:spcAft>
                <a:spcPts val="0"/>
              </a:spcAft>
              <a:buNone/>
            </a:pPr>
            <a:r>
              <a:rPr lang="fr-FR" sz="2800" b="1" i="1">
                <a:solidFill>
                  <a:srgbClr val="890A0B"/>
                </a:solidFill>
                <a:latin typeface="Times New Roman"/>
                <a:ea typeface="Times New Roman"/>
                <a:cs typeface="Times New Roman"/>
                <a:sym typeface="Times New Roman"/>
              </a:rPr>
              <a:t>Banjul, from 04 to 05 May 2023</a:t>
            </a:r>
            <a:endParaRPr/>
          </a:p>
          <a:p>
            <a:pPr marL="0" marR="0" lvl="0" indent="0" algn="ctr" rtl="0">
              <a:lnSpc>
                <a:spcPct val="115000"/>
              </a:lnSpc>
              <a:spcBef>
                <a:spcPts val="1000"/>
              </a:spcBef>
              <a:spcAft>
                <a:spcPts val="0"/>
              </a:spcAft>
              <a:buNone/>
            </a:pPr>
            <a:endParaRPr sz="2800" b="1">
              <a:solidFill>
                <a:srgbClr val="890A0B"/>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None/>
            </a:pPr>
            <a:r>
              <a:rPr lang="fr-FR" sz="2400" b="1">
                <a:solidFill>
                  <a:schemeClr val="dk1"/>
                </a:solidFill>
                <a:latin typeface="Times New Roman"/>
                <a:ea typeface="Times New Roman"/>
                <a:cs typeface="Times New Roman"/>
                <a:sym typeface="Times New Roman"/>
              </a:rPr>
              <a:t>The integration of Cameroonian Customs into the National Defence and Security Community: an adjunct to the security sector reform process in Cameroon</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1"/>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RSS: AN OPPORTUNITY TO LEGITIMISE CAMEROON CUSTOMS IN THE SECURITY FIELD </a:t>
            </a:r>
            <a:endParaRPr/>
          </a:p>
        </p:txBody>
      </p:sp>
      <p:sp>
        <p:nvSpPr>
          <p:cNvPr id="256" name="Google Shape;256;p11"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57" name="Google Shape;257;p11"/>
          <p:cNvSpPr/>
          <p:nvPr/>
        </p:nvSpPr>
        <p:spPr>
          <a:xfrm>
            <a:off x="2660698" y="1778955"/>
            <a:ext cx="5729976" cy="1650045"/>
          </a:xfrm>
          <a:prstGeom prst="leftRightArrow">
            <a:avLst>
              <a:gd name="adj1" fmla="val 50000"/>
              <a:gd name="adj2" fmla="val 50000"/>
            </a:avLst>
          </a:prstGeom>
          <a:solidFill>
            <a:schemeClr val="accent1"/>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1800" b="1">
                <a:solidFill>
                  <a:schemeClr val="lt1"/>
                </a:solidFill>
                <a:latin typeface="Times New Roman"/>
                <a:ea typeface="Times New Roman"/>
                <a:cs typeface="Times New Roman"/>
                <a:sym typeface="Times New Roman"/>
              </a:rPr>
              <a:t>By optimising forward intelligence</a:t>
            </a:r>
            <a:endParaRPr/>
          </a:p>
        </p:txBody>
      </p:sp>
      <p:sp>
        <p:nvSpPr>
          <p:cNvPr id="258" name="Google Shape;258;p11"/>
          <p:cNvSpPr txBox="1"/>
          <p:nvPr/>
        </p:nvSpPr>
        <p:spPr>
          <a:xfrm>
            <a:off x="2130657" y="3408218"/>
            <a:ext cx="6790058" cy="11182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400" b="1">
                <a:solidFill>
                  <a:schemeClr val="dk1"/>
                </a:solidFill>
                <a:latin typeface="Times New Roman"/>
                <a:ea typeface="Times New Roman"/>
                <a:cs typeface="Times New Roman"/>
                <a:sym typeface="Times New Roman"/>
              </a:rPr>
              <a:t>Denunciation of suspicious movements,</a:t>
            </a:r>
            <a:endParaRPr/>
          </a:p>
          <a:p>
            <a:pPr marL="0" marR="0" lvl="0" indent="0" algn="ctr" rtl="0">
              <a:spcBef>
                <a:spcPts val="800"/>
              </a:spcBef>
              <a:spcAft>
                <a:spcPts val="0"/>
              </a:spcAft>
              <a:buNone/>
            </a:pPr>
            <a:r>
              <a:rPr lang="fr-FR" sz="2400" b="1">
                <a:solidFill>
                  <a:schemeClr val="dk1"/>
                </a:solidFill>
                <a:latin typeface="Times New Roman"/>
                <a:ea typeface="Times New Roman"/>
                <a:cs typeface="Times New Roman"/>
                <a:sym typeface="Times New Roman"/>
              </a:rPr>
              <a:t>Filing of suspicious transaction reports </a:t>
            </a:r>
            <a:endParaRPr sz="2400" b="1">
              <a:solidFill>
                <a:schemeClr val="dk1"/>
              </a:solidFill>
              <a:latin typeface="Impact"/>
              <a:ea typeface="Impact"/>
              <a:cs typeface="Impact"/>
              <a:sym typeface="Impact"/>
            </a:endParaRPr>
          </a:p>
        </p:txBody>
      </p:sp>
      <p:pic>
        <p:nvPicPr>
          <p:cNvPr id="259" name="Google Shape;259;p11"/>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260" name="Google Shape;260;p11"/>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1800"/>
              <a:buFont typeface="Times New Roman"/>
              <a:buNone/>
            </a:pPr>
            <a:r>
              <a:rPr lang="fr-FR" sz="1800" b="1">
                <a:latin typeface="Times New Roman"/>
                <a:ea typeface="Times New Roman"/>
                <a:cs typeface="Times New Roman"/>
                <a:sym typeface="Times New Roman"/>
              </a:rPr>
              <a:t>SECURITY SECTOR REFORM: AN OPPORTUNITY TO LEGITIMISE CAMEROON CUSTOMS IN THE SECURITY FIELD </a:t>
            </a:r>
            <a:endParaRPr/>
          </a:p>
        </p:txBody>
      </p:sp>
      <p:sp>
        <p:nvSpPr>
          <p:cNvPr id="266" name="Google Shape;266;p12"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67" name="Google Shape;267;p12"/>
          <p:cNvSpPr/>
          <p:nvPr/>
        </p:nvSpPr>
        <p:spPr>
          <a:xfrm>
            <a:off x="1524000" y="1765098"/>
            <a:ext cx="8462681" cy="1650045"/>
          </a:xfrm>
          <a:prstGeom prst="leftRightArrow">
            <a:avLst>
              <a:gd name="adj1" fmla="val 50000"/>
              <a:gd name="adj2" fmla="val 50000"/>
            </a:avLst>
          </a:prstGeom>
          <a:solidFill>
            <a:schemeClr val="accent1"/>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1800" b="1">
                <a:solidFill>
                  <a:schemeClr val="lt1"/>
                </a:solidFill>
                <a:latin typeface="Times New Roman"/>
                <a:ea typeface="Times New Roman"/>
                <a:cs typeface="Times New Roman"/>
                <a:sym typeface="Times New Roman"/>
              </a:rPr>
              <a:t>By optimising revenue collection, developing borders and ensuring that human security missions are carried out effectively</a:t>
            </a:r>
            <a:endParaRPr sz="1800">
              <a:solidFill>
                <a:schemeClr val="lt1"/>
              </a:solidFill>
              <a:latin typeface="Comic Sans MS"/>
              <a:ea typeface="Comic Sans MS"/>
              <a:cs typeface="Comic Sans MS"/>
              <a:sym typeface="Comic Sans MS"/>
            </a:endParaRPr>
          </a:p>
        </p:txBody>
      </p:sp>
      <p:sp>
        <p:nvSpPr>
          <p:cNvPr id="268" name="Google Shape;268;p12"/>
          <p:cNvSpPr txBox="1"/>
          <p:nvPr/>
        </p:nvSpPr>
        <p:spPr>
          <a:xfrm>
            <a:off x="134470" y="3429000"/>
            <a:ext cx="11241742" cy="2041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b="1">
                <a:solidFill>
                  <a:schemeClr val="dk1"/>
                </a:solidFill>
                <a:latin typeface="Times New Roman"/>
                <a:ea typeface="Times New Roman"/>
                <a:cs typeface="Times New Roman"/>
                <a:sym typeface="Times New Roman"/>
              </a:rPr>
              <a:t>Fighting pharmaceutical crime </a:t>
            </a:r>
            <a:endParaRPr/>
          </a:p>
          <a:p>
            <a:pPr marL="0" marR="0" lvl="0" indent="0" algn="ctr" rtl="0">
              <a:spcBef>
                <a:spcPts val="800"/>
              </a:spcBef>
              <a:spcAft>
                <a:spcPts val="0"/>
              </a:spcAft>
              <a:buNone/>
            </a:pPr>
            <a:r>
              <a:rPr lang="fr-FR" sz="2000" b="1">
                <a:solidFill>
                  <a:schemeClr val="dk1"/>
                </a:solidFill>
                <a:latin typeface="Times New Roman"/>
                <a:ea typeface="Times New Roman"/>
                <a:cs typeface="Times New Roman"/>
                <a:sym typeface="Times New Roman"/>
              </a:rPr>
              <a:t>Fighting for consumer health protection</a:t>
            </a:r>
            <a:endParaRPr/>
          </a:p>
          <a:p>
            <a:pPr marL="0" marR="0" lvl="0" indent="0" algn="ctr" rtl="0">
              <a:spcBef>
                <a:spcPts val="800"/>
              </a:spcBef>
              <a:spcAft>
                <a:spcPts val="0"/>
              </a:spcAft>
              <a:buNone/>
            </a:pPr>
            <a:r>
              <a:rPr lang="fr-FR" sz="2000" b="1">
                <a:solidFill>
                  <a:schemeClr val="dk1"/>
                </a:solidFill>
                <a:latin typeface="Times New Roman"/>
                <a:ea typeface="Times New Roman"/>
                <a:cs typeface="Times New Roman"/>
                <a:sym typeface="Times New Roman"/>
              </a:rPr>
              <a:t>Fighting for environmental protection </a:t>
            </a:r>
            <a:endParaRPr sz="2000" b="1">
              <a:solidFill>
                <a:schemeClr val="dk1"/>
              </a:solidFill>
              <a:latin typeface="Times New Roman"/>
              <a:ea typeface="Times New Roman"/>
              <a:cs typeface="Times New Roman"/>
              <a:sym typeface="Times New Roman"/>
            </a:endParaRPr>
          </a:p>
          <a:p>
            <a:pPr marL="0" marR="0" lvl="0" indent="0" algn="ctr" rtl="0">
              <a:spcBef>
                <a:spcPts val="800"/>
              </a:spcBef>
              <a:spcAft>
                <a:spcPts val="0"/>
              </a:spcAft>
              <a:buNone/>
            </a:pPr>
            <a:r>
              <a:rPr lang="fr-FR" sz="2000" b="1">
                <a:solidFill>
                  <a:schemeClr val="dk1"/>
                </a:solidFill>
                <a:latin typeface="Times New Roman"/>
                <a:ea typeface="Times New Roman"/>
                <a:cs typeface="Times New Roman"/>
                <a:sym typeface="Times New Roman"/>
              </a:rPr>
              <a:t>Combating CITES violations</a:t>
            </a:r>
            <a:endParaRPr/>
          </a:p>
          <a:p>
            <a:pPr marL="0" marR="0" lvl="0" indent="0" algn="ctr" rtl="0">
              <a:spcBef>
                <a:spcPts val="800"/>
              </a:spcBef>
              <a:spcAft>
                <a:spcPts val="0"/>
              </a:spcAft>
              <a:buNone/>
            </a:pPr>
            <a:r>
              <a:rPr lang="fr-FR" sz="2000" b="1">
                <a:solidFill>
                  <a:schemeClr val="dk1"/>
                </a:solidFill>
                <a:latin typeface="Times New Roman"/>
                <a:ea typeface="Times New Roman"/>
                <a:cs typeface="Times New Roman"/>
                <a:sym typeface="Times New Roman"/>
              </a:rPr>
              <a:t>Fighting for the protection of the health of companies</a:t>
            </a:r>
            <a:endParaRPr sz="2000" b="1">
              <a:solidFill>
                <a:schemeClr val="dk1"/>
              </a:solidFill>
              <a:latin typeface="Impact"/>
              <a:ea typeface="Impact"/>
              <a:cs typeface="Impact"/>
              <a:sym typeface="Impact"/>
            </a:endParaRPr>
          </a:p>
        </p:txBody>
      </p:sp>
      <p:pic>
        <p:nvPicPr>
          <p:cNvPr id="269" name="Google Shape;269;p12"/>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270" name="Google Shape;270;p12"/>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1776019" y="135785"/>
            <a:ext cx="9104270"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800"/>
              <a:buFont typeface="Times New Roman"/>
              <a:buNone/>
            </a:pPr>
            <a:r>
              <a:rPr lang="fr-FR" sz="2800" b="1">
                <a:latin typeface="Times New Roman"/>
                <a:ea typeface="Times New Roman"/>
                <a:cs typeface="Times New Roman"/>
                <a:sym typeface="Times New Roman"/>
              </a:rPr>
              <a:t>RSS: AN OPPORTUNITY TO LEGITIMISE CAMEROON CUSTOMS IN THE SECURITY FIELD </a:t>
            </a:r>
            <a:endParaRPr/>
          </a:p>
        </p:txBody>
      </p:sp>
      <p:sp>
        <p:nvSpPr>
          <p:cNvPr id="276" name="Google Shape;276;p13"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77" name="Google Shape;277;p13"/>
          <p:cNvSpPr/>
          <p:nvPr/>
        </p:nvSpPr>
        <p:spPr>
          <a:xfrm>
            <a:off x="2660698" y="1778955"/>
            <a:ext cx="5729976" cy="1650045"/>
          </a:xfrm>
          <a:prstGeom prst="leftRightArrow">
            <a:avLst>
              <a:gd name="adj1" fmla="val 50000"/>
              <a:gd name="adj2" fmla="val 50000"/>
            </a:avLst>
          </a:prstGeom>
          <a:solidFill>
            <a:schemeClr val="accent1"/>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1600" b="1">
                <a:solidFill>
                  <a:schemeClr val="lt1"/>
                </a:solidFill>
                <a:latin typeface="Times New Roman"/>
                <a:ea typeface="Times New Roman"/>
                <a:cs typeface="Times New Roman"/>
                <a:sym typeface="Times New Roman"/>
              </a:rPr>
              <a:t>By intensifying collaboration and cooperation initiatives</a:t>
            </a:r>
            <a:endParaRPr sz="1600">
              <a:solidFill>
                <a:schemeClr val="lt1"/>
              </a:solidFill>
              <a:latin typeface="Comic Sans MS"/>
              <a:ea typeface="Comic Sans MS"/>
              <a:cs typeface="Comic Sans MS"/>
              <a:sym typeface="Comic Sans MS"/>
            </a:endParaRPr>
          </a:p>
        </p:txBody>
      </p:sp>
      <p:sp>
        <p:nvSpPr>
          <p:cNvPr id="278" name="Google Shape;278;p13"/>
          <p:cNvSpPr txBox="1"/>
          <p:nvPr/>
        </p:nvSpPr>
        <p:spPr>
          <a:xfrm>
            <a:off x="1776018" y="3496033"/>
            <a:ext cx="7575800" cy="141577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1800" b="1">
                <a:solidFill>
                  <a:schemeClr val="dk1"/>
                </a:solidFill>
                <a:latin typeface="Times New Roman"/>
                <a:ea typeface="Times New Roman"/>
                <a:cs typeface="Times New Roman"/>
                <a:sym typeface="Times New Roman"/>
              </a:rPr>
              <a:t>Informal collaboration through community policing </a:t>
            </a:r>
            <a:endParaRPr/>
          </a:p>
          <a:p>
            <a:pPr marL="0" marR="0" lvl="0" indent="0" algn="ctr" rtl="0">
              <a:lnSpc>
                <a:spcPct val="150000"/>
              </a:lnSpc>
              <a:spcBef>
                <a:spcPts val="600"/>
              </a:spcBef>
              <a:spcAft>
                <a:spcPts val="0"/>
              </a:spcAft>
              <a:buNone/>
            </a:pPr>
            <a:r>
              <a:rPr lang="fr-FR" sz="1800" b="1">
                <a:solidFill>
                  <a:schemeClr val="dk1"/>
                </a:solidFill>
                <a:latin typeface="Times New Roman"/>
                <a:ea typeface="Times New Roman"/>
                <a:cs typeface="Times New Roman"/>
                <a:sym typeface="Times New Roman"/>
              </a:rPr>
              <a:t>Formal collaboration through the formalisation of exchange platforms with the various stakeholders in the control chain</a:t>
            </a:r>
            <a:endParaRPr sz="2400" b="1">
              <a:solidFill>
                <a:schemeClr val="dk1"/>
              </a:solidFill>
              <a:latin typeface="Comic Sans MS"/>
              <a:ea typeface="Comic Sans MS"/>
              <a:cs typeface="Comic Sans MS"/>
              <a:sym typeface="Comic Sans MS"/>
            </a:endParaRPr>
          </a:p>
        </p:txBody>
      </p:sp>
      <p:pic>
        <p:nvPicPr>
          <p:cNvPr id="279" name="Google Shape;279;p13"/>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280" name="Google Shape;280;p13"/>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1776018" y="135785"/>
            <a:ext cx="9306665"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DETERMINANTS OF THE LEGITIMACY OF THE CUSTOMS' POSITION IN THE SECURITY FIELD</a:t>
            </a:r>
            <a:endParaRPr sz="2400" b="1"/>
          </a:p>
        </p:txBody>
      </p:sp>
      <p:sp>
        <p:nvSpPr>
          <p:cNvPr id="286" name="Google Shape;286;p14"/>
          <p:cNvSpPr txBox="1"/>
          <p:nvPr/>
        </p:nvSpPr>
        <p:spPr>
          <a:xfrm>
            <a:off x="129746" y="1711922"/>
            <a:ext cx="6141308" cy="66595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800" b="1">
                <a:solidFill>
                  <a:schemeClr val="lt1"/>
                </a:solidFill>
                <a:latin typeface="Times New Roman"/>
                <a:ea typeface="Times New Roman"/>
                <a:cs typeface="Times New Roman"/>
                <a:sym typeface="Times New Roman"/>
              </a:rPr>
              <a:t>The WCO's strategic approach</a:t>
            </a:r>
            <a:endParaRPr sz="2800">
              <a:solidFill>
                <a:schemeClr val="lt1"/>
              </a:solidFill>
              <a:latin typeface="Comic Sans MS"/>
              <a:ea typeface="Comic Sans MS"/>
              <a:cs typeface="Comic Sans MS"/>
              <a:sym typeface="Comic Sans MS"/>
            </a:endParaRPr>
          </a:p>
        </p:txBody>
      </p:sp>
      <p:grpSp>
        <p:nvGrpSpPr>
          <p:cNvPr id="287" name="Google Shape;287;p14"/>
          <p:cNvGrpSpPr/>
          <p:nvPr/>
        </p:nvGrpSpPr>
        <p:grpSpPr>
          <a:xfrm>
            <a:off x="-2329182" y="1708912"/>
            <a:ext cx="13915954" cy="5195845"/>
            <a:chOff x="-4361181" y="-668962"/>
            <a:chExt cx="13915954" cy="5195845"/>
          </a:xfrm>
        </p:grpSpPr>
        <p:sp>
          <p:nvSpPr>
            <p:cNvPr id="288" name="Google Shape;288;p14"/>
            <p:cNvSpPr/>
            <p:nvPr/>
          </p:nvSpPr>
          <p:spPr>
            <a:xfrm>
              <a:off x="-4361181" y="-668962"/>
              <a:ext cx="5195845" cy="5195845"/>
            </a:xfrm>
            <a:prstGeom prst="blockArc">
              <a:avLst>
                <a:gd name="adj1" fmla="val 18900000"/>
                <a:gd name="adj2" fmla="val 2700000"/>
                <a:gd name="adj3" fmla="val 416"/>
              </a:avLst>
            </a:prstGeom>
            <a:noFill/>
            <a:ln w="19050" cap="flat" cmpd="sng">
              <a:solidFill>
                <a:srgbClr val="A698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365495" y="241042"/>
              <a:ext cx="9039012" cy="482394"/>
            </a:xfrm>
            <a:prstGeom prst="rect">
              <a:avLst/>
            </a:prstGeom>
            <a:solidFill>
              <a:srgbClr val="A69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txBox="1"/>
            <p:nvPr/>
          </p:nvSpPr>
          <p:spPr>
            <a:xfrm>
              <a:off x="515761" y="346420"/>
              <a:ext cx="9039012" cy="482394"/>
            </a:xfrm>
            <a:prstGeom prst="rect">
              <a:avLst/>
            </a:prstGeom>
            <a:noFill/>
            <a:ln>
              <a:noFill/>
            </a:ln>
          </p:spPr>
          <p:txBody>
            <a:bodyPr spcFirstLastPara="1" wrap="square" lIns="382900" tIns="45700" rIns="45700" bIns="45700" anchor="ctr" anchorCtr="0">
              <a:noAutofit/>
            </a:bodyPr>
            <a:lstStyle/>
            <a:p>
              <a:pPr lvl="0">
                <a:lnSpc>
                  <a:spcPct val="90000"/>
                </a:lnSpc>
                <a:buClr>
                  <a:schemeClr val="lt1"/>
                </a:buClr>
                <a:buSzPts val="1800"/>
              </a:pPr>
              <a:r>
                <a:rPr lang="en-US" sz="1800" dirty="0">
                  <a:solidFill>
                    <a:schemeClr val="lt1"/>
                  </a:solidFill>
                  <a:latin typeface="Impact"/>
                  <a:ea typeface="Impact"/>
                  <a:cs typeface="Impact"/>
                  <a:sym typeface="Impact"/>
                </a:rPr>
                <a:t>Implementation of the security program 
</a:t>
              </a:r>
              <a:endParaRPr dirty="0"/>
            </a:p>
          </p:txBody>
        </p:sp>
        <p:sp>
          <p:nvSpPr>
            <p:cNvPr id="291" name="Google Shape;291;p14"/>
            <p:cNvSpPr/>
            <p:nvPr/>
          </p:nvSpPr>
          <p:spPr>
            <a:xfrm>
              <a:off x="63998" y="180743"/>
              <a:ext cx="602993" cy="60299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711165" y="964403"/>
              <a:ext cx="8693343" cy="482394"/>
            </a:xfrm>
            <a:prstGeom prst="rect">
              <a:avLst/>
            </a:prstGeom>
            <a:solidFill>
              <a:srgbClr val="7F9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txBox="1"/>
            <p:nvPr/>
          </p:nvSpPr>
          <p:spPr>
            <a:xfrm>
              <a:off x="711164" y="1031790"/>
              <a:ext cx="8693343" cy="482394"/>
            </a:xfrm>
            <a:prstGeom prst="rect">
              <a:avLst/>
            </a:prstGeom>
            <a:noFill/>
            <a:ln>
              <a:noFill/>
            </a:ln>
          </p:spPr>
          <p:txBody>
            <a:bodyPr spcFirstLastPara="1" wrap="square" lIns="382900" tIns="45700" rIns="45700" bIns="45700" anchor="ctr" anchorCtr="0">
              <a:noAutofit/>
            </a:bodyPr>
            <a:lstStyle/>
            <a:p>
              <a:pPr lvl="0">
                <a:lnSpc>
                  <a:spcPct val="90000"/>
                </a:lnSpc>
                <a:buClr>
                  <a:schemeClr val="lt1"/>
                </a:buClr>
                <a:buSzPts val="1800"/>
              </a:pPr>
              <a:r>
                <a:rPr lang="en-US" sz="1800" dirty="0">
                  <a:solidFill>
                    <a:schemeClr val="lt1"/>
                  </a:solidFill>
                  <a:latin typeface="Impact"/>
                  <a:ea typeface="Impact"/>
                  <a:cs typeface="Impact"/>
                  <a:sym typeface="Impact"/>
                </a:rPr>
                <a:t>The implementation of secure communication and anti-fraud tools 
</a:t>
              </a:r>
              <a:endParaRPr dirty="0"/>
            </a:p>
          </p:txBody>
        </p:sp>
        <p:sp>
          <p:nvSpPr>
            <p:cNvPr id="294" name="Google Shape;294;p14"/>
            <p:cNvSpPr/>
            <p:nvPr/>
          </p:nvSpPr>
          <p:spPr>
            <a:xfrm>
              <a:off x="409668" y="904103"/>
              <a:ext cx="602993" cy="60299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817257" y="1687763"/>
              <a:ext cx="8587250" cy="482394"/>
            </a:xfrm>
            <a:prstGeom prst="rect">
              <a:avLst/>
            </a:prstGeom>
            <a:solidFill>
              <a:srgbClr val="639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txBox="1"/>
            <p:nvPr/>
          </p:nvSpPr>
          <p:spPr>
            <a:xfrm>
              <a:off x="817257" y="1687763"/>
              <a:ext cx="8587250" cy="482394"/>
            </a:xfrm>
            <a:prstGeom prst="rect">
              <a:avLst/>
            </a:prstGeom>
            <a:noFill/>
            <a:ln>
              <a:noFill/>
            </a:ln>
          </p:spPr>
          <p:txBody>
            <a:bodyPr spcFirstLastPara="1" wrap="square" lIns="382900" tIns="45700" rIns="45700" bIns="45700" anchor="ctr" anchorCtr="0">
              <a:noAutofit/>
            </a:bodyPr>
            <a:lstStyle/>
            <a:p>
              <a:pPr lvl="0">
                <a:lnSpc>
                  <a:spcPct val="90000"/>
                </a:lnSpc>
                <a:buClr>
                  <a:schemeClr val="lt1"/>
                </a:buClr>
                <a:buSzPts val="1800"/>
              </a:pPr>
              <a:r>
                <a:rPr lang="fr-FR" sz="1800" dirty="0">
                  <a:solidFill>
                    <a:schemeClr val="lt1"/>
                  </a:solidFill>
                  <a:latin typeface="Impact"/>
                  <a:ea typeface="Impact"/>
                  <a:cs typeface="Impact"/>
                  <a:sym typeface="Impact"/>
                </a:rPr>
                <a:t>Fragile </a:t>
              </a:r>
              <a:r>
                <a:rPr lang="fr-FR" sz="1800" dirty="0" err="1">
                  <a:solidFill>
                    <a:schemeClr val="lt1"/>
                  </a:solidFill>
                  <a:latin typeface="Impact"/>
                  <a:ea typeface="Impact"/>
                  <a:cs typeface="Impact"/>
                  <a:sym typeface="Impact"/>
                </a:rPr>
                <a:t>borders</a:t>
              </a:r>
              <a:r>
                <a:rPr lang="fr-FR" sz="1800" dirty="0">
                  <a:solidFill>
                    <a:schemeClr val="lt1"/>
                  </a:solidFill>
                  <a:latin typeface="Impact"/>
                  <a:ea typeface="Impact"/>
                  <a:cs typeface="Impact"/>
                  <a:sym typeface="Impact"/>
                </a:rPr>
                <a:t> programmes »</a:t>
              </a:r>
              <a:endParaRPr dirty="0"/>
            </a:p>
          </p:txBody>
        </p:sp>
        <p:sp>
          <p:nvSpPr>
            <p:cNvPr id="297" name="Google Shape;297;p14"/>
            <p:cNvSpPr/>
            <p:nvPr/>
          </p:nvSpPr>
          <p:spPr>
            <a:xfrm>
              <a:off x="515761" y="1627463"/>
              <a:ext cx="602993" cy="60299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711165" y="2411123"/>
              <a:ext cx="8693343" cy="482394"/>
            </a:xfrm>
            <a:prstGeom prst="rect">
              <a:avLst/>
            </a:prstGeom>
            <a:solidFill>
              <a:srgbClr val="9B7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txBox="1"/>
            <p:nvPr/>
          </p:nvSpPr>
          <p:spPr>
            <a:xfrm>
              <a:off x="711165" y="2411123"/>
              <a:ext cx="8693343" cy="482394"/>
            </a:xfrm>
            <a:prstGeom prst="rect">
              <a:avLst/>
            </a:prstGeom>
            <a:noFill/>
            <a:ln>
              <a:noFill/>
            </a:ln>
          </p:spPr>
          <p:txBody>
            <a:bodyPr spcFirstLastPara="1" wrap="square" lIns="382900" tIns="45700" rIns="45700" bIns="45700" anchor="ctr" anchorCtr="0">
              <a:noAutofit/>
            </a:bodyPr>
            <a:lstStyle/>
            <a:p>
              <a:pPr lvl="0">
                <a:lnSpc>
                  <a:spcPct val="90000"/>
                </a:lnSpc>
                <a:buClr>
                  <a:schemeClr val="lt1"/>
                </a:buClr>
                <a:buSzPts val="1800"/>
              </a:pPr>
              <a:r>
                <a:rPr lang="fr-FR" sz="1800" dirty="0" err="1">
                  <a:solidFill>
                    <a:schemeClr val="lt1"/>
                  </a:solidFill>
                  <a:latin typeface="Impact"/>
                  <a:ea typeface="Impact"/>
                  <a:cs typeface="Impact"/>
                  <a:sym typeface="Impact"/>
                </a:rPr>
                <a:t>Special</a:t>
              </a:r>
              <a:r>
                <a:rPr lang="fr-FR" sz="1800" dirty="0">
                  <a:solidFill>
                    <a:schemeClr val="lt1"/>
                  </a:solidFill>
                  <a:latin typeface="Impact"/>
                  <a:ea typeface="Impact"/>
                  <a:cs typeface="Impact"/>
                  <a:sym typeface="Impact"/>
                </a:rPr>
                <a:t> Operations
</a:t>
              </a:r>
              <a:endParaRPr dirty="0"/>
            </a:p>
          </p:txBody>
        </p:sp>
        <p:sp>
          <p:nvSpPr>
            <p:cNvPr id="300" name="Google Shape;300;p14"/>
            <p:cNvSpPr/>
            <p:nvPr/>
          </p:nvSpPr>
          <p:spPr>
            <a:xfrm>
              <a:off x="409668" y="2350824"/>
              <a:ext cx="602993" cy="60299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365495" y="3134483"/>
              <a:ext cx="9039012" cy="482394"/>
            </a:xfrm>
            <a:prstGeom prst="rect">
              <a:avLst/>
            </a:prstGeom>
            <a:solidFill>
              <a:srgbClr val="807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txBox="1"/>
            <p:nvPr/>
          </p:nvSpPr>
          <p:spPr>
            <a:xfrm>
              <a:off x="433253" y="3391762"/>
              <a:ext cx="9039012" cy="285414"/>
            </a:xfrm>
            <a:prstGeom prst="rect">
              <a:avLst/>
            </a:prstGeom>
            <a:noFill/>
            <a:ln>
              <a:noFill/>
            </a:ln>
          </p:spPr>
          <p:txBody>
            <a:bodyPr spcFirstLastPara="1" wrap="square" lIns="382900" tIns="45700" rIns="45700" bIns="45700" anchor="ctr" anchorCtr="0">
              <a:noAutofit/>
            </a:bodyPr>
            <a:lstStyle/>
            <a:p>
              <a:pPr lvl="0">
                <a:lnSpc>
                  <a:spcPct val="90000"/>
                </a:lnSpc>
                <a:buClr>
                  <a:schemeClr val="lt1"/>
                </a:buClr>
                <a:buSzPts val="1800"/>
              </a:pPr>
              <a:r>
                <a:rPr lang="fr-FR" sz="1800" dirty="0" err="1">
                  <a:solidFill>
                    <a:schemeClr val="lt1"/>
                  </a:solidFill>
                  <a:latin typeface="Impact"/>
                  <a:ea typeface="Impact"/>
                  <a:cs typeface="Impact"/>
                  <a:sym typeface="Impact"/>
                </a:rPr>
                <a:t>Anti-fraud</a:t>
              </a:r>
              <a:r>
                <a:rPr lang="fr-FR" sz="1800" dirty="0">
                  <a:solidFill>
                    <a:schemeClr val="lt1"/>
                  </a:solidFill>
                  <a:latin typeface="Impact"/>
                  <a:ea typeface="Impact"/>
                  <a:cs typeface="Impact"/>
                  <a:sym typeface="Impact"/>
                </a:rPr>
                <a:t> online training </a:t>
              </a:r>
              <a:r>
                <a:rPr lang="fr-FR" sz="1800" dirty="0" err="1">
                  <a:solidFill>
                    <a:schemeClr val="lt1"/>
                  </a:solidFill>
                  <a:latin typeface="Impact"/>
                  <a:ea typeface="Impact"/>
                  <a:cs typeface="Impact"/>
                  <a:sym typeface="Impact"/>
                </a:rPr>
                <a:t>tools</a:t>
              </a:r>
              <a:r>
                <a:rPr lang="fr-FR" sz="1800" dirty="0">
                  <a:solidFill>
                    <a:schemeClr val="lt1"/>
                  </a:solidFill>
                  <a:latin typeface="Impact"/>
                  <a:ea typeface="Impact"/>
                  <a:cs typeface="Impact"/>
                  <a:sym typeface="Impact"/>
                </a:rPr>
                <a:t>
</a:t>
              </a:r>
              <a:endParaRPr dirty="0"/>
            </a:p>
          </p:txBody>
        </p:sp>
        <p:sp>
          <p:nvSpPr>
            <p:cNvPr id="303" name="Google Shape;303;p14"/>
            <p:cNvSpPr/>
            <p:nvPr/>
          </p:nvSpPr>
          <p:spPr>
            <a:xfrm>
              <a:off x="63998" y="3074184"/>
              <a:ext cx="602993" cy="60299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05" name="Google Shape;305;p14"/>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306" name="Google Shape;306;p14"/>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graphicFrame>
        <p:nvGraphicFramePr>
          <p:cNvPr id="312" name="Google Shape;312;p15"/>
          <p:cNvGraphicFramePr/>
          <p:nvPr/>
        </p:nvGraphicFramePr>
        <p:xfrm>
          <a:off x="4746566" y="1182532"/>
          <a:ext cx="3000000" cy="3000000"/>
        </p:xfrm>
        <a:graphic>
          <a:graphicData uri="http://schemas.openxmlformats.org/drawingml/2006/table">
            <a:tbl>
              <a:tblPr>
                <a:noFill/>
                <a:tableStyleId>{50BABA32-5ABB-4D8F-BE3A-D88B3B7CD38B}</a:tableStyleId>
              </a:tblPr>
              <a:tblGrid>
                <a:gridCol w="3858875">
                  <a:extLst>
                    <a:ext uri="{9D8B030D-6E8A-4147-A177-3AD203B41FA5}">
                      <a16:colId xmlns:a16="http://schemas.microsoft.com/office/drawing/2014/main" val="20000"/>
                    </a:ext>
                  </a:extLst>
                </a:gridCol>
                <a:gridCol w="980800">
                  <a:extLst>
                    <a:ext uri="{9D8B030D-6E8A-4147-A177-3AD203B41FA5}">
                      <a16:colId xmlns:a16="http://schemas.microsoft.com/office/drawing/2014/main" val="20001"/>
                    </a:ext>
                  </a:extLst>
                </a:gridCol>
                <a:gridCol w="980800">
                  <a:extLst>
                    <a:ext uri="{9D8B030D-6E8A-4147-A177-3AD203B41FA5}">
                      <a16:colId xmlns:a16="http://schemas.microsoft.com/office/drawing/2014/main" val="20002"/>
                    </a:ext>
                  </a:extLst>
                </a:gridCol>
                <a:gridCol w="1109425">
                  <a:extLst>
                    <a:ext uri="{9D8B030D-6E8A-4147-A177-3AD203B41FA5}">
                      <a16:colId xmlns:a16="http://schemas.microsoft.com/office/drawing/2014/main" val="20003"/>
                    </a:ext>
                  </a:extLst>
                </a:gridCol>
              </a:tblGrid>
              <a:tr h="234850">
                <a:tc gridSpan="4">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Weapons, ammunition and explosives</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0125">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Commodity nature</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kg</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Litres</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Parts</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1"/>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Other weapons - Knives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16 980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2"/>
                  </a:ext>
                </a:extLst>
              </a:tr>
              <a:tr h="23190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Ammunition - Firearms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9 425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3"/>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Parts of an explosive device - homemade charges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solidFill>
                            <a:schemeClr val="dk1"/>
                          </a:solidFill>
                          <a:latin typeface="Trebuchet MS"/>
                          <a:ea typeface="Trebuchet MS"/>
                          <a:cs typeface="Trebuchet MS"/>
                          <a:sym typeface="Trebuchet MS"/>
                        </a:rPr>
                        <a:t>                 357</a:t>
                      </a:r>
                      <a:endParaRPr/>
                    </a:p>
                  </a:txBody>
                  <a:tcPr marL="5700" marR="5700" marT="5700" marB="0" anchor="ctr"/>
                </a:tc>
                <a:extLst>
                  <a:ext uri="{0D108BD9-81ED-4DB2-BD59-A6C34878D82A}">
                    <a16:rowId xmlns:a16="http://schemas.microsoft.com/office/drawing/2014/main" val="10004"/>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Explosive precursors - Potassium chlorate</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2 175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5"/>
                  </a:ext>
                </a:extLst>
              </a:tr>
              <a:tr h="18447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Explosive precursors - Aluminium paste/powder/flakes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437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6"/>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Explosive precursors - Hydrogen peroxide</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75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7"/>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Explosive precursors - Urea</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2 250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08"/>
                  </a:ext>
                </a:extLst>
              </a:tr>
              <a:tr h="250125">
                <a:tc gridSpan="4">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Species protected by the CITES convention</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0125">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Commodity nature</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kg</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Litres</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Parts</a:t>
                      </a:r>
                      <a:endParaRPr sz="1100" b="1"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0"/>
                  </a:ext>
                </a:extLst>
              </a:tr>
              <a:tr h="5002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Other CITES products (panther teeth and claws, goliath frogs, albino peacocks, etc.)</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4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262,00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1"/>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Dried chameleons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1 234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2"/>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Crocodiles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6,50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4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3"/>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Elephant tusks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1 253,50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4"/>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Pangolin scales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200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5"/>
                  </a:ext>
                </a:extLst>
              </a:tr>
              <a:tr h="250125">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Red-tailed parrots</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tc>
                  <a:txBody>
                    <a:bodyPr/>
                    <a:lstStyle/>
                    <a:p>
                      <a:pPr marL="0" marR="0" lvl="0" indent="0" algn="l" rtl="0">
                        <a:spcBef>
                          <a:spcPts val="0"/>
                        </a:spcBef>
                        <a:spcAft>
                          <a:spcPts val="0"/>
                        </a:spcAft>
                        <a:buNone/>
                      </a:pPr>
                      <a:r>
                        <a:rPr lang="fr-FR" sz="1100" b="0" u="none" strike="noStrike" cap="none">
                          <a:latin typeface="Trebuchet MS"/>
                          <a:ea typeface="Trebuchet MS"/>
                          <a:cs typeface="Trebuchet MS"/>
                          <a:sym typeface="Trebuchet MS"/>
                        </a:rPr>
                        <a:t>                      9 </a:t>
                      </a:r>
                      <a:endParaRPr sz="1100" b="0" i="0" u="none" strike="noStrike" cap="none">
                        <a:solidFill>
                          <a:srgbClr val="000000"/>
                        </a:solidFill>
                        <a:latin typeface="Trebuchet MS"/>
                        <a:ea typeface="Trebuchet MS"/>
                        <a:cs typeface="Trebuchet MS"/>
                        <a:sym typeface="Trebuchet MS"/>
                      </a:endParaRPr>
                    </a:p>
                  </a:txBody>
                  <a:tcPr marL="5700" marR="5700" marT="5700" marB="0" anchor="ctr"/>
                </a:tc>
                <a:extLst>
                  <a:ext uri="{0D108BD9-81ED-4DB2-BD59-A6C34878D82A}">
                    <a16:rowId xmlns:a16="http://schemas.microsoft.com/office/drawing/2014/main" val="10016"/>
                  </a:ext>
                </a:extLst>
              </a:tr>
            </a:tbl>
          </a:graphicData>
        </a:graphic>
      </p:graphicFrame>
      <p:sp>
        <p:nvSpPr>
          <p:cNvPr id="313" name="Google Shape;313;p15"/>
          <p:cNvSpPr txBox="1">
            <a:spLocks noGrp="1"/>
          </p:cNvSpPr>
          <p:nvPr>
            <p:ph type="title"/>
          </p:nvPr>
        </p:nvSpPr>
        <p:spPr>
          <a:xfrm>
            <a:off x="1776018" y="135785"/>
            <a:ext cx="9104272" cy="82574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SOME FORECLOSURES RECORDED FROM 2020 TO 2023</a:t>
            </a:r>
            <a:endParaRPr sz="2400" b="1"/>
          </a:p>
        </p:txBody>
      </p:sp>
      <p:pic>
        <p:nvPicPr>
          <p:cNvPr id="314" name="Google Shape;314;p15"/>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315" name="Google Shape;315;p15"/>
          <p:cNvPicPr preferRelativeResize="0"/>
          <p:nvPr/>
        </p:nvPicPr>
        <p:blipFill rotWithShape="1">
          <a:blip r:embed="rId4">
            <a:alphaModFix/>
          </a:blip>
          <a:srcRect/>
          <a:stretch/>
        </p:blipFill>
        <p:spPr>
          <a:xfrm>
            <a:off x="10880289" y="32233"/>
            <a:ext cx="1247950" cy="1118063"/>
          </a:xfrm>
          <a:prstGeom prst="rect">
            <a:avLst/>
          </a:prstGeom>
          <a:noFill/>
          <a:ln>
            <a:noFill/>
          </a:ln>
        </p:spPr>
      </p:pic>
      <p:pic>
        <p:nvPicPr>
          <p:cNvPr id="316" name="Google Shape;316;p15" descr="WhatsApp Image 2020-08-29 at 15.11.36(1)"/>
          <p:cNvPicPr preferRelativeResize="0"/>
          <p:nvPr/>
        </p:nvPicPr>
        <p:blipFill rotWithShape="1">
          <a:blip r:embed="rId5">
            <a:alphaModFix/>
          </a:blip>
          <a:srcRect/>
          <a:stretch/>
        </p:blipFill>
        <p:spPr>
          <a:xfrm>
            <a:off x="601500" y="1318318"/>
            <a:ext cx="3189105" cy="1792471"/>
          </a:xfrm>
          <a:prstGeom prst="rect">
            <a:avLst/>
          </a:prstGeom>
          <a:noFill/>
          <a:ln>
            <a:noFill/>
          </a:ln>
        </p:spPr>
      </p:pic>
      <p:sp>
        <p:nvSpPr>
          <p:cNvPr id="317" name="Google Shape;317;p15"/>
          <p:cNvSpPr/>
          <p:nvPr/>
        </p:nvSpPr>
        <p:spPr>
          <a:xfrm>
            <a:off x="300750" y="3169685"/>
            <a:ext cx="3790604" cy="43088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1100" b="1" i="1" u="none" strike="noStrike" cap="none">
                <a:solidFill>
                  <a:schemeClr val="dk1"/>
                </a:solidFill>
                <a:latin typeface="Trebuchet MS"/>
                <a:ea typeface="Trebuchet MS"/>
                <a:cs typeface="Trebuchet MS"/>
                <a:sym typeface="Trebuchet MS"/>
              </a:rPr>
              <a:t>207 homemade explosive charges </a:t>
            </a:r>
            <a:r>
              <a:rPr lang="fr-FR" sz="1100" b="1" i="1">
                <a:solidFill>
                  <a:schemeClr val="dk1"/>
                </a:solidFill>
                <a:latin typeface="Trebuchet MS"/>
                <a:ea typeface="Trebuchet MS"/>
                <a:cs typeface="Trebuchet MS"/>
                <a:sym typeface="Trebuchet MS"/>
              </a:rPr>
              <a:t>seized on 29/08/2020 in PAKETE (Extreme-nord)</a:t>
            </a:r>
            <a:endParaRPr/>
          </a:p>
        </p:txBody>
      </p:sp>
      <p:sp>
        <p:nvSpPr>
          <p:cNvPr id="318" name="Google Shape;318;p15"/>
          <p:cNvSpPr/>
          <p:nvPr/>
        </p:nvSpPr>
        <p:spPr>
          <a:xfrm>
            <a:off x="540328" y="5593279"/>
            <a:ext cx="3250277"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1">
                <a:solidFill>
                  <a:schemeClr val="dk1"/>
                </a:solidFill>
                <a:latin typeface="Trebuchet MS"/>
                <a:ea typeface="Trebuchet MS"/>
                <a:cs typeface="Trebuchet MS"/>
                <a:sym typeface="Trebuchet MS"/>
              </a:rPr>
              <a:t>10,000 knives and 5,000 machetes seized in Mora (Far North) in November 2021</a:t>
            </a:r>
            <a:endParaRPr sz="1100" b="1">
              <a:solidFill>
                <a:schemeClr val="dk1"/>
              </a:solidFill>
              <a:latin typeface="Impact"/>
              <a:ea typeface="Impact"/>
              <a:cs typeface="Impact"/>
              <a:sym typeface="Impact"/>
            </a:endParaRPr>
          </a:p>
        </p:txBody>
      </p:sp>
      <p:pic>
        <p:nvPicPr>
          <p:cNvPr id="319" name="Google Shape;319;p15" descr="C:\Users\Surface Pro\Downloads\WhatsApp Image 2022-01-21 at 12.25.51 (1).jpeg"/>
          <p:cNvPicPr preferRelativeResize="0"/>
          <p:nvPr/>
        </p:nvPicPr>
        <p:blipFill rotWithShape="1">
          <a:blip r:embed="rId6">
            <a:alphaModFix/>
          </a:blip>
          <a:srcRect t="2380" b="12842"/>
          <a:stretch/>
        </p:blipFill>
        <p:spPr>
          <a:xfrm>
            <a:off x="601500" y="3600572"/>
            <a:ext cx="3189105" cy="19851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graphicFrame>
        <p:nvGraphicFramePr>
          <p:cNvPr id="325" name="Google Shape;325;p16"/>
          <p:cNvGraphicFramePr/>
          <p:nvPr/>
        </p:nvGraphicFramePr>
        <p:xfrm>
          <a:off x="5095701" y="1182532"/>
          <a:ext cx="3000000" cy="3000000"/>
        </p:xfrm>
        <a:graphic>
          <a:graphicData uri="http://schemas.openxmlformats.org/drawingml/2006/table">
            <a:tbl>
              <a:tblPr>
                <a:noFill/>
                <a:tableStyleId>{50BABA32-5ABB-4D8F-BE3A-D88B3B7CD38B}</a:tableStyleId>
              </a:tblPr>
              <a:tblGrid>
                <a:gridCol w="3653425">
                  <a:extLst>
                    <a:ext uri="{9D8B030D-6E8A-4147-A177-3AD203B41FA5}">
                      <a16:colId xmlns:a16="http://schemas.microsoft.com/office/drawing/2014/main" val="20000"/>
                    </a:ext>
                  </a:extLst>
                </a:gridCol>
                <a:gridCol w="928575">
                  <a:extLst>
                    <a:ext uri="{9D8B030D-6E8A-4147-A177-3AD203B41FA5}">
                      <a16:colId xmlns:a16="http://schemas.microsoft.com/office/drawing/2014/main" val="20001"/>
                    </a:ext>
                  </a:extLst>
                </a:gridCol>
                <a:gridCol w="928575">
                  <a:extLst>
                    <a:ext uri="{9D8B030D-6E8A-4147-A177-3AD203B41FA5}">
                      <a16:colId xmlns:a16="http://schemas.microsoft.com/office/drawing/2014/main" val="20002"/>
                    </a:ext>
                  </a:extLst>
                </a:gridCol>
                <a:gridCol w="1050350">
                  <a:extLst>
                    <a:ext uri="{9D8B030D-6E8A-4147-A177-3AD203B41FA5}">
                      <a16:colId xmlns:a16="http://schemas.microsoft.com/office/drawing/2014/main" val="20003"/>
                    </a:ext>
                  </a:extLst>
                </a:gridCol>
              </a:tblGrid>
              <a:tr h="166150">
                <a:tc gridSpan="4">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Drugs and Psychotropic Products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6150">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Commodity nature</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kg</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Litres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Parts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1"/>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Cannabis</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3 621,15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2"/>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Cocaine</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103,77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3"/>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New psychoactive substances (Ketamine)</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2,58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4"/>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Psychotropic substances (Tramadol, Diazepam)</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9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115 590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5"/>
                  </a:ext>
                </a:extLst>
              </a:tr>
              <a:tr h="166150">
                <a:tc gridSpan="4">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Medicines and Pharmaceuticals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66150">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Commodity nature</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kg</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Litres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Parts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7"/>
                  </a:ext>
                </a:extLst>
              </a:tr>
              <a:tr h="4984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Medication (antimalarials, antibiotics, painkillers, erectile dysfunction, anti-inflammatory, etc.)</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15000</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75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8 092 416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8"/>
                  </a:ext>
                </a:extLst>
              </a:tr>
              <a:tr h="33230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Food supplements (e.g. vitamins, herbal products)</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178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684 940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09"/>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Seringues</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12 200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0"/>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Vaccines</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16 100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1"/>
                  </a:ext>
                </a:extLst>
              </a:tr>
              <a:tr h="166150">
                <a:tc gridSpan="4">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Other Prohibitions and restrictions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66150">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Commodity nature</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kg</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Litres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b="1" u="none" strike="noStrike" cap="none">
                          <a:latin typeface="Trebuchet MS"/>
                          <a:ea typeface="Trebuchet MS"/>
                          <a:cs typeface="Trebuchet MS"/>
                          <a:sym typeface="Trebuchet MS"/>
                        </a:rPr>
                        <a:t>Parts</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3"/>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Counterfeit</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11 695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4"/>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Currencies (Euro)</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1"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40 300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5"/>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Non-biodegradable plastics</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17 002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6"/>
                  </a:ext>
                </a:extLst>
              </a:tr>
              <a:tr h="166150">
                <a:tc>
                  <a:txBody>
                    <a:bodyPr/>
                    <a:lstStyle/>
                    <a:p>
                      <a:pPr marL="0" marR="0" lvl="0" indent="0" algn="l" rtl="0">
                        <a:spcBef>
                          <a:spcPts val="0"/>
                        </a:spcBef>
                        <a:spcAft>
                          <a:spcPts val="0"/>
                        </a:spcAft>
                        <a:buNone/>
                      </a:pPr>
                      <a:r>
                        <a:rPr lang="fr-FR" sz="1100" u="none" strike="noStrike" cap="none">
                          <a:latin typeface="Trebuchet MS"/>
                          <a:ea typeface="Trebuchet MS"/>
                          <a:cs typeface="Trebuchet MS"/>
                          <a:sym typeface="Trebuchet MS"/>
                        </a:rPr>
                        <a:t>Precious metals (gold)</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100,10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tc>
                  <a:txBody>
                    <a:bodyPr/>
                    <a:lstStyle/>
                    <a:p>
                      <a:pPr marL="0" marR="0" lvl="0" indent="0" algn="ctr" rtl="0">
                        <a:spcBef>
                          <a:spcPts val="0"/>
                        </a:spcBef>
                        <a:spcAft>
                          <a:spcPts val="0"/>
                        </a:spcAft>
                        <a:buNone/>
                      </a:pPr>
                      <a:r>
                        <a:rPr lang="fr-FR" sz="1100" u="none" strike="noStrike" cap="none">
                          <a:latin typeface="Trebuchet MS"/>
                          <a:ea typeface="Trebuchet MS"/>
                          <a:cs typeface="Trebuchet MS"/>
                          <a:sym typeface="Trebuchet MS"/>
                        </a:rPr>
                        <a:t> </a:t>
                      </a:r>
                      <a:endParaRPr sz="1100" b="0" i="0" u="none" strike="noStrike" cap="none">
                        <a:solidFill>
                          <a:srgbClr val="000000"/>
                        </a:solidFill>
                        <a:latin typeface="Trebuchet MS"/>
                        <a:ea typeface="Trebuchet MS"/>
                        <a:cs typeface="Trebuchet MS"/>
                        <a:sym typeface="Trebuchet MS"/>
                      </a:endParaRPr>
                    </a:p>
                  </a:txBody>
                  <a:tcPr marL="3575" marR="3575" marT="3575" marB="0" anchor="ctr"/>
                </a:tc>
                <a:extLst>
                  <a:ext uri="{0D108BD9-81ED-4DB2-BD59-A6C34878D82A}">
                    <a16:rowId xmlns:a16="http://schemas.microsoft.com/office/drawing/2014/main" val="10017"/>
                  </a:ext>
                </a:extLst>
              </a:tr>
            </a:tbl>
          </a:graphicData>
        </a:graphic>
      </p:graphicFrame>
      <p:pic>
        <p:nvPicPr>
          <p:cNvPr id="326" name="Google Shape;326;p16"/>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327" name="Google Shape;327;p16"/>
          <p:cNvPicPr preferRelativeResize="0"/>
          <p:nvPr/>
        </p:nvPicPr>
        <p:blipFill rotWithShape="1">
          <a:blip r:embed="rId4">
            <a:alphaModFix/>
          </a:blip>
          <a:srcRect/>
          <a:stretch/>
        </p:blipFill>
        <p:spPr>
          <a:xfrm>
            <a:off x="10880289" y="32233"/>
            <a:ext cx="1247950" cy="1118063"/>
          </a:xfrm>
          <a:prstGeom prst="rect">
            <a:avLst/>
          </a:prstGeom>
          <a:noFill/>
          <a:ln>
            <a:noFill/>
          </a:ln>
        </p:spPr>
      </p:pic>
      <p:sp>
        <p:nvSpPr>
          <p:cNvPr id="328" name="Google Shape;328;p16"/>
          <p:cNvSpPr txBox="1">
            <a:spLocks noGrp="1"/>
          </p:cNvSpPr>
          <p:nvPr>
            <p:ph type="title"/>
          </p:nvPr>
        </p:nvSpPr>
        <p:spPr>
          <a:xfrm>
            <a:off x="1776018" y="98078"/>
            <a:ext cx="9104272" cy="82574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SUMMARY OF SEIZURES 2020-2023</a:t>
            </a:r>
            <a:endParaRPr sz="2400" b="1"/>
          </a:p>
        </p:txBody>
      </p:sp>
      <p:pic>
        <p:nvPicPr>
          <p:cNvPr id="329" name="Google Shape;329;p16" descr="C:\Users\ok\Downloads\WhatsApp Image 2020-10-22 at 14.11.17.jpeg"/>
          <p:cNvPicPr preferRelativeResize="0"/>
          <p:nvPr/>
        </p:nvPicPr>
        <p:blipFill rotWithShape="1">
          <a:blip r:embed="rId5">
            <a:alphaModFix/>
          </a:blip>
          <a:srcRect/>
          <a:stretch/>
        </p:blipFill>
        <p:spPr>
          <a:xfrm>
            <a:off x="615030" y="1182532"/>
            <a:ext cx="3832279" cy="2069352"/>
          </a:xfrm>
          <a:prstGeom prst="rect">
            <a:avLst/>
          </a:prstGeom>
          <a:noFill/>
          <a:ln>
            <a:noFill/>
          </a:ln>
        </p:spPr>
      </p:pic>
      <p:sp>
        <p:nvSpPr>
          <p:cNvPr id="330" name="Google Shape;330;p16"/>
          <p:cNvSpPr/>
          <p:nvPr/>
        </p:nvSpPr>
        <p:spPr>
          <a:xfrm>
            <a:off x="390698" y="3250276"/>
            <a:ext cx="4056611" cy="430887"/>
          </a:xfrm>
          <a:prstGeom prst="rect">
            <a:avLst/>
          </a:prstGeom>
          <a:noFill/>
          <a:ln>
            <a:noFill/>
          </a:ln>
        </p:spPr>
        <p:txBody>
          <a:bodyPr spcFirstLastPara="1" wrap="square" lIns="91425" tIns="45700" rIns="91425" bIns="45700" anchor="t" anchorCtr="0">
            <a:spAutoFit/>
          </a:bodyPr>
          <a:lstStyle/>
          <a:p>
            <a:pPr marL="457200" marR="0" lvl="0" indent="0" algn="ctr" rtl="0">
              <a:spcBef>
                <a:spcPts val="0"/>
              </a:spcBef>
              <a:spcAft>
                <a:spcPts val="0"/>
              </a:spcAft>
              <a:buNone/>
            </a:pPr>
            <a:r>
              <a:rPr lang="fr-FR" sz="1100" b="1" i="1">
                <a:solidFill>
                  <a:schemeClr val="dk1"/>
                </a:solidFill>
                <a:latin typeface="Trebuchet MS"/>
                <a:ea typeface="Trebuchet MS"/>
                <a:cs typeface="Trebuchet MS"/>
                <a:sym typeface="Trebuchet MS"/>
              </a:rPr>
              <a:t>626 kg of ivory tips hidden in a van seized on 22/10/2020 in Ambam (South)</a:t>
            </a:r>
            <a:endParaRPr sz="1100" b="1">
              <a:solidFill>
                <a:schemeClr val="dk1"/>
              </a:solidFill>
              <a:latin typeface="Times New Roman"/>
              <a:ea typeface="Times New Roman"/>
              <a:cs typeface="Times New Roman"/>
              <a:sym typeface="Times New Roman"/>
            </a:endParaRPr>
          </a:p>
        </p:txBody>
      </p:sp>
      <p:pic>
        <p:nvPicPr>
          <p:cNvPr id="331" name="Google Shape;331;p16" descr="C:\Users\ok\Downloads\WhatsApp Image 2021-03-26 at 13.05.41(2).jpeg"/>
          <p:cNvPicPr preferRelativeResize="0"/>
          <p:nvPr/>
        </p:nvPicPr>
        <p:blipFill rotWithShape="1">
          <a:blip r:embed="rId6">
            <a:alphaModFix/>
          </a:blip>
          <a:srcRect/>
          <a:stretch/>
        </p:blipFill>
        <p:spPr>
          <a:xfrm>
            <a:off x="615029" y="3681163"/>
            <a:ext cx="3832279" cy="1929928"/>
          </a:xfrm>
          <a:prstGeom prst="rect">
            <a:avLst/>
          </a:prstGeom>
          <a:noFill/>
          <a:ln>
            <a:noFill/>
          </a:ln>
        </p:spPr>
      </p:pic>
      <p:sp>
        <p:nvSpPr>
          <p:cNvPr id="332" name="Google Shape;332;p16"/>
          <p:cNvSpPr/>
          <p:nvPr/>
        </p:nvSpPr>
        <p:spPr>
          <a:xfrm>
            <a:off x="615029" y="5611091"/>
            <a:ext cx="3832279" cy="676339"/>
          </a:xfrm>
          <a:prstGeom prst="rect">
            <a:avLst/>
          </a:prstGeom>
          <a:noFill/>
          <a:ln>
            <a:noFill/>
          </a:ln>
        </p:spPr>
        <p:txBody>
          <a:bodyPr spcFirstLastPara="1" wrap="square" lIns="91425" tIns="45700" rIns="91425" bIns="45700" anchor="t" anchorCtr="0">
            <a:spAutoFit/>
          </a:bodyPr>
          <a:lstStyle/>
          <a:p>
            <a:pPr marL="0" marR="450215" lvl="0" indent="0" algn="ctr" rtl="0">
              <a:lnSpc>
                <a:spcPct val="115000"/>
              </a:lnSpc>
              <a:spcBef>
                <a:spcPts val="0"/>
              </a:spcBef>
              <a:spcAft>
                <a:spcPts val="0"/>
              </a:spcAft>
              <a:buNone/>
            </a:pPr>
            <a:r>
              <a:rPr lang="fr-FR" sz="1100" b="1" i="1">
                <a:solidFill>
                  <a:schemeClr val="dk1"/>
                </a:solidFill>
                <a:latin typeface="Trebuchet MS"/>
                <a:ea typeface="Trebuchet MS"/>
                <a:cs typeface="Trebuchet MS"/>
                <a:sym typeface="Trebuchet MS"/>
              </a:rPr>
              <a:t>4400 kg of pangolin scales seized in Gashiga (North), in a semi-trailer bound for Nigeria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7"/>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800"/>
              <a:buFont typeface="Times New Roman"/>
              <a:buNone/>
            </a:pPr>
            <a:r>
              <a:rPr lang="fr-FR" sz="2800" b="1">
                <a:latin typeface="Times New Roman"/>
                <a:ea typeface="Times New Roman"/>
                <a:cs typeface="Times New Roman"/>
                <a:sym typeface="Times New Roman"/>
              </a:rPr>
              <a:t>DETERMINANTS OF THE LEGITIMACY OF THE CUSTOMS' POSITION IN THE SECURITY FIELD</a:t>
            </a:r>
            <a:endParaRPr sz="2800" b="1"/>
          </a:p>
        </p:txBody>
      </p:sp>
      <p:sp>
        <p:nvSpPr>
          <p:cNvPr id="338" name="Google Shape;338;p17"/>
          <p:cNvSpPr txBox="1"/>
          <p:nvPr/>
        </p:nvSpPr>
        <p:spPr>
          <a:xfrm>
            <a:off x="233104" y="1568416"/>
            <a:ext cx="6573562" cy="963725"/>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000" b="1">
                <a:solidFill>
                  <a:schemeClr val="lt1"/>
                </a:solidFill>
                <a:latin typeface="Times New Roman"/>
                <a:ea typeface="Times New Roman"/>
                <a:cs typeface="Times New Roman"/>
                <a:sym typeface="Times New Roman"/>
              </a:rPr>
              <a:t>Options taken by the State and initiatives undertaken by the Directorate General of Customs </a:t>
            </a:r>
            <a:endParaRPr sz="2000">
              <a:solidFill>
                <a:schemeClr val="lt1"/>
              </a:solidFill>
              <a:latin typeface="Comic Sans MS"/>
              <a:ea typeface="Comic Sans MS"/>
              <a:cs typeface="Comic Sans MS"/>
              <a:sym typeface="Comic Sans MS"/>
            </a:endParaRPr>
          </a:p>
        </p:txBody>
      </p:sp>
      <p:sp>
        <p:nvSpPr>
          <p:cNvPr id="339" name="Google Shape;339;p17"/>
          <p:cNvSpPr txBox="1"/>
          <p:nvPr/>
        </p:nvSpPr>
        <p:spPr>
          <a:xfrm>
            <a:off x="3467437" y="2593147"/>
            <a:ext cx="8179132" cy="2585323"/>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Participation in public safety meetings ;</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Integration into the national defence and security community ;</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inclusion of targeted objectives in programme 032 of the NDS30 ;</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creation of trading centres;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creation of the Juxtaposed Customs Offices;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establishment of CAATs ;</a:t>
            </a:r>
            <a:endParaRPr sz="1800" b="1">
              <a:solidFill>
                <a:schemeClr val="dk1"/>
              </a:solidFill>
              <a:latin typeface="Comic Sans MS"/>
              <a:ea typeface="Comic Sans MS"/>
              <a:cs typeface="Comic Sans MS"/>
              <a:sym typeface="Comic Sans MS"/>
            </a:endParaRPr>
          </a:p>
        </p:txBody>
      </p:sp>
      <p:sp>
        <p:nvSpPr>
          <p:cNvPr id="340" name="Google Shape;340;p17"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41" name="Google Shape;341;p17" descr="What is the difference between option and choice?"/>
          <p:cNvPicPr preferRelativeResize="0"/>
          <p:nvPr/>
        </p:nvPicPr>
        <p:blipFill rotWithShape="1">
          <a:blip r:embed="rId3">
            <a:alphaModFix/>
          </a:blip>
          <a:srcRect/>
          <a:stretch/>
        </p:blipFill>
        <p:spPr>
          <a:xfrm>
            <a:off x="233104" y="2861510"/>
            <a:ext cx="3066986" cy="2693642"/>
          </a:xfrm>
          <a:prstGeom prst="rect">
            <a:avLst/>
          </a:prstGeom>
          <a:noFill/>
          <a:ln>
            <a:noFill/>
          </a:ln>
        </p:spPr>
      </p:pic>
      <p:pic>
        <p:nvPicPr>
          <p:cNvPr id="342" name="Google Shape;342;p17"/>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343" name="Google Shape;343;p17"/>
          <p:cNvPicPr preferRelativeResize="0"/>
          <p:nvPr/>
        </p:nvPicPr>
        <p:blipFill rotWithShape="1">
          <a:blip r:embed="rId5">
            <a:alphaModFix/>
          </a:blip>
          <a:srcRect/>
          <a:stretch/>
        </p:blipFill>
        <p:spPr>
          <a:xfrm>
            <a:off x="10880289" y="32233"/>
            <a:ext cx="1247950" cy="1118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8"/>
          <p:cNvSpPr/>
          <p:nvPr/>
        </p:nvSpPr>
        <p:spPr>
          <a:xfrm>
            <a:off x="2468880" y="73120"/>
            <a:ext cx="7132320" cy="88267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sz="2400" b="1">
                <a:solidFill>
                  <a:schemeClr val="dk1"/>
                </a:solidFill>
                <a:latin typeface="Georgia"/>
                <a:ea typeface="Georgia"/>
                <a:cs typeface="Georgia"/>
                <a:sym typeface="Georgia"/>
              </a:rPr>
              <a:t>Inauguration of the bridge over the Cross River linking Cameroon and Nigeria</a:t>
            </a:r>
            <a:endParaRPr/>
          </a:p>
        </p:txBody>
      </p:sp>
      <p:pic>
        <p:nvPicPr>
          <p:cNvPr id="349" name="Google Shape;349;p18"/>
          <p:cNvPicPr preferRelativeResize="0"/>
          <p:nvPr/>
        </p:nvPicPr>
        <p:blipFill rotWithShape="1">
          <a:blip r:embed="rId3">
            <a:alphaModFix/>
          </a:blip>
          <a:srcRect/>
          <a:stretch/>
        </p:blipFill>
        <p:spPr>
          <a:xfrm>
            <a:off x="5831840" y="890490"/>
            <a:ext cx="6108700" cy="3427659"/>
          </a:xfrm>
          <a:prstGeom prst="rect">
            <a:avLst/>
          </a:prstGeom>
          <a:noFill/>
          <a:ln>
            <a:noFill/>
          </a:ln>
        </p:spPr>
      </p:pic>
      <p:pic>
        <p:nvPicPr>
          <p:cNvPr id="350" name="Google Shape;350;p18"/>
          <p:cNvPicPr preferRelativeResize="0"/>
          <p:nvPr/>
        </p:nvPicPr>
        <p:blipFill rotWithShape="1">
          <a:blip r:embed="rId4">
            <a:alphaModFix/>
          </a:blip>
          <a:srcRect/>
          <a:stretch/>
        </p:blipFill>
        <p:spPr>
          <a:xfrm>
            <a:off x="4754880" y="3639970"/>
            <a:ext cx="5570220" cy="3125512"/>
          </a:xfrm>
          <a:prstGeom prst="rect">
            <a:avLst/>
          </a:prstGeom>
          <a:noFill/>
          <a:ln>
            <a:noFill/>
          </a:ln>
        </p:spPr>
      </p:pic>
      <p:pic>
        <p:nvPicPr>
          <p:cNvPr id="351" name="Google Shape;351;p18"/>
          <p:cNvPicPr preferRelativeResize="0"/>
          <p:nvPr/>
        </p:nvPicPr>
        <p:blipFill rotWithShape="1">
          <a:blip r:embed="rId5">
            <a:alphaModFix/>
          </a:blip>
          <a:srcRect/>
          <a:stretch/>
        </p:blipFill>
        <p:spPr>
          <a:xfrm>
            <a:off x="457200" y="1350488"/>
            <a:ext cx="5704209" cy="4578965"/>
          </a:xfrm>
          <a:prstGeom prst="rect">
            <a:avLst/>
          </a:prstGeom>
          <a:noFill/>
          <a:ln>
            <a:noFill/>
          </a:ln>
        </p:spPr>
      </p:pic>
      <p:pic>
        <p:nvPicPr>
          <p:cNvPr id="352" name="Google Shape;352;p18"/>
          <p:cNvPicPr preferRelativeResize="0"/>
          <p:nvPr/>
        </p:nvPicPr>
        <p:blipFill rotWithShape="1">
          <a:blip r:embed="rId6">
            <a:alphaModFix/>
          </a:blip>
          <a:srcRect/>
          <a:stretch/>
        </p:blipFill>
        <p:spPr>
          <a:xfrm>
            <a:off x="10880289" y="32233"/>
            <a:ext cx="1247950" cy="1118063"/>
          </a:xfrm>
          <a:prstGeom prst="rect">
            <a:avLst/>
          </a:prstGeom>
          <a:noFill/>
          <a:ln>
            <a:noFill/>
          </a:ln>
        </p:spPr>
      </p:pic>
      <p:pic>
        <p:nvPicPr>
          <p:cNvPr id="353" name="Google Shape;353;p18"/>
          <p:cNvPicPr preferRelativeResize="0"/>
          <p:nvPr/>
        </p:nvPicPr>
        <p:blipFill rotWithShape="1">
          <a:blip r:embed="rId7">
            <a:alphaModFix/>
          </a:blip>
          <a:srcRect/>
          <a:stretch/>
        </p:blipFill>
        <p:spPr>
          <a:xfrm>
            <a:off x="-1" y="-1"/>
            <a:ext cx="1776019" cy="11825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9"/>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DETERMINANTS OF THE LEGITIMACY OF THE CUSTOMS' POSITION IN THE SECURITY FIELD</a:t>
            </a:r>
            <a:endParaRPr sz="2400" b="1"/>
          </a:p>
        </p:txBody>
      </p:sp>
      <p:sp>
        <p:nvSpPr>
          <p:cNvPr id="359" name="Google Shape;359;p19"/>
          <p:cNvSpPr txBox="1"/>
          <p:nvPr/>
        </p:nvSpPr>
        <p:spPr>
          <a:xfrm>
            <a:off x="233104" y="1568416"/>
            <a:ext cx="6573562" cy="963725"/>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000" b="1">
                <a:solidFill>
                  <a:schemeClr val="lt1"/>
                </a:solidFill>
                <a:latin typeface="Times New Roman"/>
                <a:ea typeface="Times New Roman"/>
                <a:cs typeface="Times New Roman"/>
                <a:sym typeface="Times New Roman"/>
              </a:rPr>
              <a:t>Options taken by the State and initiatives undertaken by the Directorate General of Customs </a:t>
            </a:r>
            <a:endParaRPr sz="2000">
              <a:solidFill>
                <a:schemeClr val="lt1"/>
              </a:solidFill>
              <a:latin typeface="Comic Sans MS"/>
              <a:ea typeface="Comic Sans MS"/>
              <a:cs typeface="Comic Sans MS"/>
              <a:sym typeface="Comic Sans MS"/>
            </a:endParaRPr>
          </a:p>
        </p:txBody>
      </p:sp>
      <p:sp>
        <p:nvSpPr>
          <p:cNvPr id="360" name="Google Shape;360;p19"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61" name="Google Shape;361;p19" descr="What is the difference between option and choice?"/>
          <p:cNvPicPr preferRelativeResize="0"/>
          <p:nvPr/>
        </p:nvPicPr>
        <p:blipFill rotWithShape="1">
          <a:blip r:embed="rId3">
            <a:alphaModFix/>
          </a:blip>
          <a:srcRect/>
          <a:stretch/>
        </p:blipFill>
        <p:spPr>
          <a:xfrm>
            <a:off x="233104" y="2861510"/>
            <a:ext cx="3066986" cy="2693642"/>
          </a:xfrm>
          <a:prstGeom prst="rect">
            <a:avLst/>
          </a:prstGeom>
          <a:noFill/>
          <a:ln>
            <a:noFill/>
          </a:ln>
        </p:spPr>
      </p:pic>
      <p:pic>
        <p:nvPicPr>
          <p:cNvPr id="362" name="Google Shape;362;p19"/>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363" name="Google Shape;363;p19"/>
          <p:cNvPicPr preferRelativeResize="0"/>
          <p:nvPr/>
        </p:nvPicPr>
        <p:blipFill rotWithShape="1">
          <a:blip r:embed="rId5">
            <a:alphaModFix/>
          </a:blip>
          <a:srcRect/>
          <a:stretch/>
        </p:blipFill>
        <p:spPr>
          <a:xfrm>
            <a:off x="10880289" y="32233"/>
            <a:ext cx="1247950" cy="1118063"/>
          </a:xfrm>
          <a:prstGeom prst="rect">
            <a:avLst/>
          </a:prstGeom>
          <a:noFill/>
          <a:ln>
            <a:noFill/>
          </a:ln>
        </p:spPr>
      </p:pic>
      <p:sp>
        <p:nvSpPr>
          <p:cNvPr id="364" name="Google Shape;364;p19"/>
          <p:cNvSpPr txBox="1"/>
          <p:nvPr/>
        </p:nvSpPr>
        <p:spPr>
          <a:xfrm>
            <a:off x="3467437" y="2593147"/>
            <a:ext cx="8179132" cy="3000821"/>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Registration for the SPC++ programme;</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creation of joint interstate brigades;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regular organisation of refresher courses in the handling of weapons and ammunition, coupled with shooting exercises;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regular organisation of tightly ordered refresher courses;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Membership of the Global Shield programme ;</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establishment of CAATs ;</a:t>
            </a:r>
            <a:endParaRPr sz="1800" b="1">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A SHOOTING EXERCISE ORGANISED IN COLLABORATION WITH THE ARMY </a:t>
            </a:r>
            <a:endParaRPr sz="2400" b="1"/>
          </a:p>
        </p:txBody>
      </p:sp>
      <p:sp>
        <p:nvSpPr>
          <p:cNvPr id="370" name="Google Shape;370;p20"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71" name="Google Shape;371;p20"/>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372" name="Google Shape;372;p20"/>
          <p:cNvPicPr preferRelativeResize="0"/>
          <p:nvPr/>
        </p:nvPicPr>
        <p:blipFill rotWithShape="1">
          <a:blip r:embed="rId4">
            <a:alphaModFix/>
          </a:blip>
          <a:srcRect/>
          <a:stretch/>
        </p:blipFill>
        <p:spPr>
          <a:xfrm>
            <a:off x="10880289" y="32233"/>
            <a:ext cx="1247950" cy="1118063"/>
          </a:xfrm>
          <a:prstGeom prst="rect">
            <a:avLst/>
          </a:prstGeom>
          <a:noFill/>
          <a:ln>
            <a:noFill/>
          </a:ln>
        </p:spPr>
      </p:pic>
      <p:pic>
        <p:nvPicPr>
          <p:cNvPr id="373" name="Google Shape;373;p20"/>
          <p:cNvPicPr preferRelativeResize="0"/>
          <p:nvPr/>
        </p:nvPicPr>
        <p:blipFill rotWithShape="1">
          <a:blip r:embed="rId5">
            <a:alphaModFix/>
          </a:blip>
          <a:srcRect/>
          <a:stretch/>
        </p:blipFill>
        <p:spPr>
          <a:xfrm>
            <a:off x="6526548" y="1286082"/>
            <a:ext cx="4977716" cy="2799965"/>
          </a:xfrm>
          <a:prstGeom prst="rect">
            <a:avLst/>
          </a:prstGeom>
          <a:noFill/>
          <a:ln>
            <a:noFill/>
          </a:ln>
        </p:spPr>
      </p:pic>
      <p:pic>
        <p:nvPicPr>
          <p:cNvPr id="374" name="Google Shape;374;p20"/>
          <p:cNvPicPr preferRelativeResize="0"/>
          <p:nvPr/>
        </p:nvPicPr>
        <p:blipFill rotWithShape="1">
          <a:blip r:embed="rId6">
            <a:alphaModFix/>
          </a:blip>
          <a:srcRect/>
          <a:stretch/>
        </p:blipFill>
        <p:spPr>
          <a:xfrm>
            <a:off x="2638868" y="2686064"/>
            <a:ext cx="5081847" cy="3811385"/>
          </a:xfrm>
          <a:prstGeom prst="rect">
            <a:avLst/>
          </a:prstGeom>
          <a:noFill/>
          <a:ln>
            <a:noFill/>
          </a:ln>
        </p:spPr>
      </p:pic>
      <p:pic>
        <p:nvPicPr>
          <p:cNvPr id="375" name="Google Shape;375;p20"/>
          <p:cNvPicPr preferRelativeResize="0"/>
          <p:nvPr/>
        </p:nvPicPr>
        <p:blipFill rotWithShape="1">
          <a:blip r:embed="rId7">
            <a:alphaModFix/>
          </a:blip>
          <a:srcRect/>
          <a:stretch/>
        </p:blipFill>
        <p:spPr>
          <a:xfrm>
            <a:off x="99752" y="1286085"/>
            <a:ext cx="3733283" cy="27999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1776018" y="-1"/>
            <a:ext cx="6695875" cy="11825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A1A00"/>
              </a:buClr>
              <a:buSzPts val="5400"/>
              <a:buFont typeface="Impact"/>
              <a:buNone/>
            </a:pPr>
            <a:r>
              <a:rPr lang="fr-FR" sz="5400">
                <a:solidFill>
                  <a:srgbClr val="2A1A00"/>
                </a:solidFill>
              </a:rPr>
              <a:t>OUTLINE OF THE PAPER</a:t>
            </a:r>
            <a:endParaRPr/>
          </a:p>
        </p:txBody>
      </p:sp>
      <p:sp>
        <p:nvSpPr>
          <p:cNvPr id="161" name="Google Shape;161;p3"/>
          <p:cNvSpPr/>
          <p:nvPr/>
        </p:nvSpPr>
        <p:spPr>
          <a:xfrm>
            <a:off x="2303929" y="995082"/>
            <a:ext cx="9296399" cy="4408816"/>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just" rtl="0">
              <a:lnSpc>
                <a:spcPct val="150000"/>
              </a:lnSpc>
              <a:spcBef>
                <a:spcPts val="0"/>
              </a:spcBef>
              <a:spcAft>
                <a:spcPts val="0"/>
              </a:spcAft>
              <a:buClr>
                <a:schemeClr val="dk1"/>
              </a:buClr>
              <a:buSzPts val="2000"/>
              <a:buFont typeface="Impact"/>
              <a:buAutoNum type="romanUcPeriod"/>
            </a:pPr>
            <a:r>
              <a:rPr lang="fr-FR" sz="2000" b="1">
                <a:solidFill>
                  <a:schemeClr val="dk1"/>
                </a:solidFill>
                <a:latin typeface="Times New Roman"/>
                <a:ea typeface="Times New Roman"/>
                <a:cs typeface="Times New Roman"/>
                <a:sym typeface="Times New Roman"/>
              </a:rPr>
              <a:t>Background;</a:t>
            </a:r>
            <a:endParaRPr sz="2000" b="1">
              <a:solidFill>
                <a:schemeClr val="dk1"/>
              </a:solidFill>
              <a:latin typeface="Comic Sans MS"/>
              <a:ea typeface="Comic Sans MS"/>
              <a:cs typeface="Comic Sans MS"/>
              <a:sym typeface="Comic Sans MS"/>
            </a:endParaRPr>
          </a:p>
          <a:p>
            <a:pPr marL="342900" marR="0" lvl="0" indent="-342900" algn="just" rtl="0">
              <a:lnSpc>
                <a:spcPct val="150000"/>
              </a:lnSpc>
              <a:spcBef>
                <a:spcPts val="800"/>
              </a:spcBef>
              <a:spcAft>
                <a:spcPts val="0"/>
              </a:spcAft>
              <a:buClr>
                <a:schemeClr val="dk1"/>
              </a:buClr>
              <a:buSzPts val="2000"/>
              <a:buFont typeface="Impact"/>
              <a:buAutoNum type="romanUcPeriod"/>
            </a:pPr>
            <a:r>
              <a:rPr lang="fr-FR" sz="2000" b="1">
                <a:solidFill>
                  <a:schemeClr val="dk1"/>
                </a:solidFill>
                <a:latin typeface="Times New Roman"/>
                <a:ea typeface="Times New Roman"/>
                <a:cs typeface="Times New Roman"/>
                <a:sym typeface="Times New Roman"/>
              </a:rPr>
              <a:t>Security Sector Reform (SSR): An opportunity to legitimise Customs in the security field;</a:t>
            </a:r>
            <a:endParaRPr/>
          </a:p>
          <a:p>
            <a:pPr marL="342900" marR="0" lvl="0" indent="-342900" algn="just" rtl="0">
              <a:lnSpc>
                <a:spcPct val="150000"/>
              </a:lnSpc>
              <a:spcBef>
                <a:spcPts val="800"/>
              </a:spcBef>
              <a:spcAft>
                <a:spcPts val="0"/>
              </a:spcAft>
              <a:buClr>
                <a:schemeClr val="dk1"/>
              </a:buClr>
              <a:buSzPts val="2000"/>
              <a:buFont typeface="Impact"/>
              <a:buAutoNum type="romanUcPeriod"/>
            </a:pPr>
            <a:r>
              <a:rPr lang="fr-FR" sz="2000" b="1">
                <a:solidFill>
                  <a:schemeClr val="dk1"/>
                </a:solidFill>
                <a:latin typeface="Times New Roman"/>
                <a:ea typeface="Times New Roman"/>
                <a:cs typeface="Times New Roman"/>
                <a:sym typeface="Times New Roman"/>
              </a:rPr>
              <a:t> The determinants of the positioning of Cameroonian customs in the security field in Cameroon and the options taken by the State;</a:t>
            </a:r>
            <a:endParaRPr sz="2000" b="1">
              <a:solidFill>
                <a:schemeClr val="dk1"/>
              </a:solidFill>
              <a:latin typeface="Comic Sans MS"/>
              <a:ea typeface="Comic Sans MS"/>
              <a:cs typeface="Comic Sans MS"/>
              <a:sym typeface="Comic Sans MS"/>
            </a:endParaRPr>
          </a:p>
          <a:p>
            <a:pPr marL="342900" marR="0" lvl="0" indent="-342900" algn="just" rtl="0">
              <a:lnSpc>
                <a:spcPct val="150000"/>
              </a:lnSpc>
              <a:spcBef>
                <a:spcPts val="800"/>
              </a:spcBef>
              <a:spcAft>
                <a:spcPts val="0"/>
              </a:spcAft>
              <a:buClr>
                <a:schemeClr val="dk1"/>
              </a:buClr>
              <a:buSzPts val="2000"/>
              <a:buFont typeface="Impact"/>
              <a:buAutoNum type="romanUcPeriod"/>
            </a:pPr>
            <a:r>
              <a:rPr lang="fr-FR" sz="2000" b="1">
                <a:solidFill>
                  <a:schemeClr val="dk1"/>
                </a:solidFill>
                <a:latin typeface="Times New Roman"/>
                <a:ea typeface="Times New Roman"/>
                <a:cs typeface="Times New Roman"/>
                <a:sym typeface="Times New Roman"/>
              </a:rPr>
              <a:t>Constraints and challenges.</a:t>
            </a:r>
            <a:endParaRPr sz="2000" b="1">
              <a:solidFill>
                <a:schemeClr val="dk1"/>
              </a:solidFill>
              <a:latin typeface="Comic Sans MS"/>
              <a:ea typeface="Comic Sans MS"/>
              <a:cs typeface="Comic Sans MS"/>
              <a:sym typeface="Comic Sans MS"/>
            </a:endParaRPr>
          </a:p>
          <a:p>
            <a:pPr marL="0" marR="0" lvl="0" indent="0" algn="ctr" rtl="0">
              <a:spcBef>
                <a:spcPts val="800"/>
              </a:spcBef>
              <a:spcAft>
                <a:spcPts val="0"/>
              </a:spcAft>
              <a:buNone/>
            </a:pPr>
            <a:endParaRPr sz="2000">
              <a:solidFill>
                <a:schemeClr val="dk1"/>
              </a:solidFill>
              <a:latin typeface="Impact"/>
              <a:ea typeface="Impact"/>
              <a:cs typeface="Impact"/>
              <a:sym typeface="Impact"/>
            </a:endParaRPr>
          </a:p>
        </p:txBody>
      </p:sp>
      <p:sp>
        <p:nvSpPr>
          <p:cNvPr id="162" name="Google Shape;162;p3"/>
          <p:cNvSpPr/>
          <p:nvPr/>
        </p:nvSpPr>
        <p:spPr>
          <a:xfrm rot="5400000">
            <a:off x="-566834" y="2691267"/>
            <a:ext cx="4379498" cy="1362028"/>
          </a:xfrm>
          <a:prstGeom prst="stripedRightArrow">
            <a:avLst>
              <a:gd name="adj1" fmla="val 50000"/>
              <a:gd name="adj2" fmla="val 50000"/>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pic>
        <p:nvPicPr>
          <p:cNvPr id="163" name="Google Shape;163;p3"/>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164" name="Google Shape;164;p3"/>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1"/>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000"/>
              <a:buFont typeface="Times New Roman"/>
              <a:buNone/>
            </a:pPr>
            <a:r>
              <a:rPr lang="fr-FR" sz="2000" b="1">
                <a:latin typeface="Times New Roman"/>
                <a:ea typeface="Times New Roman"/>
                <a:cs typeface="Times New Roman"/>
                <a:sym typeface="Times New Roman"/>
              </a:rPr>
              <a:t>DETERMINANTS OF THE LEGITIMACY OF THE CUSTOMS' POSITION IN THE SECURITY FIELD</a:t>
            </a:r>
            <a:endParaRPr sz="2000" b="1"/>
          </a:p>
        </p:txBody>
      </p:sp>
      <p:sp>
        <p:nvSpPr>
          <p:cNvPr id="381" name="Google Shape;381;p21"/>
          <p:cNvSpPr txBox="1"/>
          <p:nvPr/>
        </p:nvSpPr>
        <p:spPr>
          <a:xfrm>
            <a:off x="233104" y="1581894"/>
            <a:ext cx="6573562" cy="963725"/>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r-FR" sz="2000" b="1">
                <a:solidFill>
                  <a:schemeClr val="lt1"/>
                </a:solidFill>
                <a:latin typeface="Times New Roman"/>
                <a:ea typeface="Times New Roman"/>
                <a:cs typeface="Times New Roman"/>
                <a:sym typeface="Times New Roman"/>
              </a:rPr>
              <a:t>Options taken by the State and initiatives undertaken by the Directorate General of Customs </a:t>
            </a:r>
            <a:endParaRPr sz="2000">
              <a:solidFill>
                <a:schemeClr val="lt1"/>
              </a:solidFill>
              <a:latin typeface="Comic Sans MS"/>
              <a:ea typeface="Comic Sans MS"/>
              <a:cs typeface="Comic Sans MS"/>
              <a:sym typeface="Comic Sans MS"/>
            </a:endParaRPr>
          </a:p>
        </p:txBody>
      </p:sp>
      <p:sp>
        <p:nvSpPr>
          <p:cNvPr id="382" name="Google Shape;382;p21"/>
          <p:cNvSpPr txBox="1"/>
          <p:nvPr/>
        </p:nvSpPr>
        <p:spPr>
          <a:xfrm>
            <a:off x="3467437" y="2593147"/>
            <a:ext cx="8179132" cy="3000821"/>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reorganisation of the General Directorate of Customs in order to fully assume its security missions; ;</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development of a special statute to strengthen the negotiating power of the Customs;</a:t>
            </a:r>
            <a:endParaRPr sz="1800" b="1">
              <a:solidFill>
                <a:schemeClr val="dk1"/>
              </a:solidFill>
              <a:latin typeface="Comic Sans MS"/>
              <a:ea typeface="Comic Sans MS"/>
              <a:cs typeface="Comic Sans MS"/>
              <a:sym typeface="Comic Sans MS"/>
            </a:endParaRPr>
          </a:p>
          <a:p>
            <a:pPr marL="342900" marR="0" lvl="0" indent="-342900" algn="just" rtl="0">
              <a:lnSpc>
                <a:spcPct val="150000"/>
              </a:lnSpc>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The development of a disciplinary regulation for the Customs Administration, with a view to strengthening discipline within the workforce in line with the established order within the military, and stabilising the rules of conduct. </a:t>
            </a:r>
            <a:endParaRPr sz="1800" b="1">
              <a:solidFill>
                <a:schemeClr val="dk1"/>
              </a:solidFill>
              <a:latin typeface="Comic Sans MS"/>
              <a:ea typeface="Comic Sans MS"/>
              <a:cs typeface="Comic Sans MS"/>
              <a:sym typeface="Comic Sans MS"/>
            </a:endParaRPr>
          </a:p>
        </p:txBody>
      </p:sp>
      <p:sp>
        <p:nvSpPr>
          <p:cNvPr id="383" name="Google Shape;383;p21"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84" name="Google Shape;384;p21" descr="What is the difference between option and choice?"/>
          <p:cNvPicPr preferRelativeResize="0"/>
          <p:nvPr/>
        </p:nvPicPr>
        <p:blipFill rotWithShape="1">
          <a:blip r:embed="rId3">
            <a:alphaModFix/>
          </a:blip>
          <a:srcRect/>
          <a:stretch/>
        </p:blipFill>
        <p:spPr>
          <a:xfrm>
            <a:off x="233104" y="2861510"/>
            <a:ext cx="3066986" cy="2693642"/>
          </a:xfrm>
          <a:prstGeom prst="rect">
            <a:avLst/>
          </a:prstGeom>
          <a:noFill/>
          <a:ln>
            <a:noFill/>
          </a:ln>
        </p:spPr>
      </p:pic>
      <p:pic>
        <p:nvPicPr>
          <p:cNvPr id="385" name="Google Shape;385;p21"/>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386" name="Google Shape;386;p21"/>
          <p:cNvPicPr preferRelativeResize="0"/>
          <p:nvPr/>
        </p:nvPicPr>
        <p:blipFill rotWithShape="1">
          <a:blip r:embed="rId5">
            <a:alphaModFix/>
          </a:blip>
          <a:srcRect/>
          <a:stretch/>
        </p:blipFill>
        <p:spPr>
          <a:xfrm>
            <a:off x="10880289" y="32233"/>
            <a:ext cx="1247950" cy="1118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685801" y="135785"/>
            <a:ext cx="1039688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600"/>
              <a:buFont typeface="Times New Roman"/>
              <a:buNone/>
            </a:pPr>
            <a:r>
              <a:rPr lang="fr-FR" sz="3600" b="1">
                <a:latin typeface="Times New Roman"/>
                <a:ea typeface="Times New Roman"/>
                <a:cs typeface="Times New Roman"/>
                <a:sym typeface="Times New Roman"/>
              </a:rPr>
              <a:t>CONSTRAINTS AND CHALLENGES</a:t>
            </a:r>
            <a:endParaRPr/>
          </a:p>
        </p:txBody>
      </p:sp>
      <p:sp>
        <p:nvSpPr>
          <p:cNvPr id="392" name="Google Shape;392;p22"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pic>
        <p:nvPicPr>
          <p:cNvPr id="393" name="Google Shape;393;p22" descr="Défis – Ecole primaire publique Elisabeth Martres"/>
          <p:cNvPicPr preferRelativeResize="0"/>
          <p:nvPr/>
        </p:nvPicPr>
        <p:blipFill rotWithShape="1">
          <a:blip r:embed="rId3">
            <a:alphaModFix/>
          </a:blip>
          <a:srcRect/>
          <a:stretch/>
        </p:blipFill>
        <p:spPr>
          <a:xfrm>
            <a:off x="7280824" y="1286082"/>
            <a:ext cx="4128408" cy="1799069"/>
          </a:xfrm>
          <a:prstGeom prst="rect">
            <a:avLst/>
          </a:prstGeom>
          <a:noFill/>
          <a:ln>
            <a:noFill/>
          </a:ln>
        </p:spPr>
      </p:pic>
      <p:pic>
        <p:nvPicPr>
          <p:cNvPr id="394" name="Google Shape;394;p22" descr="Contraintes | Mairie Grand Dakar"/>
          <p:cNvPicPr preferRelativeResize="0"/>
          <p:nvPr/>
        </p:nvPicPr>
        <p:blipFill rotWithShape="1">
          <a:blip r:embed="rId4">
            <a:alphaModFix/>
          </a:blip>
          <a:srcRect/>
          <a:stretch/>
        </p:blipFill>
        <p:spPr>
          <a:xfrm>
            <a:off x="214852" y="1242189"/>
            <a:ext cx="3814008" cy="1600200"/>
          </a:xfrm>
          <a:prstGeom prst="rect">
            <a:avLst/>
          </a:prstGeom>
          <a:noFill/>
          <a:ln>
            <a:noFill/>
          </a:ln>
        </p:spPr>
      </p:pic>
      <p:sp>
        <p:nvSpPr>
          <p:cNvPr id="395" name="Google Shape;395;p22"/>
          <p:cNvSpPr/>
          <p:nvPr/>
        </p:nvSpPr>
        <p:spPr>
          <a:xfrm>
            <a:off x="4028861" y="1864242"/>
            <a:ext cx="3196962" cy="354232"/>
          </a:xfrm>
          <a:prstGeom prst="leftRightArrow">
            <a:avLst>
              <a:gd name="adj1" fmla="val 50000"/>
              <a:gd name="adj2" fmla="val 50000"/>
            </a:avLst>
          </a:prstGeom>
          <a:solidFill>
            <a:schemeClr val="accent1"/>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396" name="Google Shape;396;p22"/>
          <p:cNvSpPr txBox="1"/>
          <p:nvPr/>
        </p:nvSpPr>
        <p:spPr>
          <a:xfrm>
            <a:off x="214852" y="2907701"/>
            <a:ext cx="3814008" cy="2323713"/>
          </a:xfrm>
          <a:prstGeom prst="rect">
            <a:avLst/>
          </a:prstGeom>
          <a:blipFill rotWithShape="1">
            <a:blip r:embed="rId5">
              <a:alphaModFix/>
            </a:blip>
            <a:tile tx="0" ty="0" sx="100000" sy="100000" flip="none" algn="tl"/>
          </a:blipFill>
          <a:ln w="9525" cap="flat" cmpd="sng">
            <a:solidFill>
              <a:srgbClr val="647A59"/>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Reconciliation of security and facilitation requirements</a:t>
            </a:r>
            <a:endParaRPr sz="1800" b="1">
              <a:solidFill>
                <a:schemeClr val="lt1"/>
              </a:solidFill>
              <a:latin typeface="Comic Sans MS"/>
              <a:ea typeface="Comic Sans MS"/>
              <a:cs typeface="Comic Sans MS"/>
              <a:sym typeface="Comic Sans MS"/>
            </a:endParaRPr>
          </a:p>
          <a:p>
            <a:pPr marL="342900" marR="0" lvl="0" indent="-342900" algn="just" rtl="0">
              <a:lnSpc>
                <a:spcPct val="150000"/>
              </a:lnSpc>
              <a:spcBef>
                <a:spcPts val="60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Logistics</a:t>
            </a:r>
            <a:endParaRPr sz="1800" b="1">
              <a:solidFill>
                <a:schemeClr val="lt1"/>
              </a:solidFill>
              <a:latin typeface="Comic Sans MS"/>
              <a:ea typeface="Comic Sans MS"/>
              <a:cs typeface="Comic Sans MS"/>
              <a:sym typeface="Comic Sans MS"/>
            </a:endParaRPr>
          </a:p>
          <a:p>
            <a:pPr marL="342900" marR="0" lvl="0" indent="-342900" algn="just" rtl="0">
              <a:lnSpc>
                <a:spcPct val="150000"/>
              </a:lnSpc>
              <a:spcBef>
                <a:spcPts val="60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Capacity building</a:t>
            </a:r>
            <a:endParaRPr sz="1800" b="1">
              <a:solidFill>
                <a:schemeClr val="lt1"/>
              </a:solidFill>
              <a:latin typeface="Comic Sans MS"/>
              <a:ea typeface="Comic Sans MS"/>
              <a:cs typeface="Comic Sans MS"/>
              <a:sym typeface="Comic Sans MS"/>
            </a:endParaRPr>
          </a:p>
        </p:txBody>
      </p:sp>
      <p:sp>
        <p:nvSpPr>
          <p:cNvPr id="397" name="Google Shape;397;p22"/>
          <p:cNvSpPr txBox="1"/>
          <p:nvPr/>
        </p:nvSpPr>
        <p:spPr>
          <a:xfrm>
            <a:off x="7280824" y="3173280"/>
            <a:ext cx="4128408" cy="1959511"/>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Capitalisation of achievements</a:t>
            </a:r>
            <a:endParaRPr sz="1800" b="1">
              <a:solidFill>
                <a:schemeClr val="lt1"/>
              </a:solidFill>
              <a:latin typeface="Comic Sans MS"/>
              <a:ea typeface="Comic Sans MS"/>
              <a:cs typeface="Comic Sans MS"/>
              <a:sym typeface="Comic Sans MS"/>
            </a:endParaRPr>
          </a:p>
          <a:p>
            <a:pPr marL="342900" marR="0" lvl="0" indent="-342900" algn="just" rtl="0">
              <a:lnSpc>
                <a:spcPct val="150000"/>
              </a:lnSpc>
              <a:spcBef>
                <a:spcPts val="80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Mastery of care</a:t>
            </a:r>
            <a:endParaRPr sz="1800" b="1">
              <a:solidFill>
                <a:schemeClr val="lt1"/>
              </a:solidFill>
              <a:latin typeface="Comic Sans MS"/>
              <a:ea typeface="Comic Sans MS"/>
              <a:cs typeface="Comic Sans MS"/>
              <a:sym typeface="Comic Sans MS"/>
            </a:endParaRPr>
          </a:p>
          <a:p>
            <a:pPr marL="342900" marR="0" lvl="0" indent="-342900" algn="just" rtl="0">
              <a:lnSpc>
                <a:spcPct val="150000"/>
              </a:lnSpc>
              <a:spcBef>
                <a:spcPts val="800"/>
              </a:spcBef>
              <a:spcAft>
                <a:spcPts val="0"/>
              </a:spcAft>
              <a:buClr>
                <a:schemeClr val="lt1"/>
              </a:buClr>
              <a:buSzPts val="1800"/>
              <a:buFont typeface="Noto Sans Symbols"/>
              <a:buChar char="✔"/>
            </a:pPr>
            <a:r>
              <a:rPr lang="fr-FR" sz="1800" b="1">
                <a:solidFill>
                  <a:schemeClr val="lt1"/>
                </a:solidFill>
                <a:latin typeface="Times New Roman"/>
                <a:ea typeface="Times New Roman"/>
                <a:cs typeface="Times New Roman"/>
                <a:sym typeface="Times New Roman"/>
              </a:rPr>
              <a:t>Asserting our legitimacy in the security segment</a:t>
            </a:r>
            <a:endParaRPr sz="1800" b="1">
              <a:solidFill>
                <a:schemeClr val="lt1"/>
              </a:solidFill>
              <a:latin typeface="Comic Sans MS"/>
              <a:ea typeface="Comic Sans MS"/>
              <a:cs typeface="Comic Sans MS"/>
              <a:sym typeface="Comic Sans MS"/>
            </a:endParaRPr>
          </a:p>
        </p:txBody>
      </p:sp>
      <p:pic>
        <p:nvPicPr>
          <p:cNvPr id="398" name="Google Shape;398;p22"/>
          <p:cNvPicPr preferRelativeResize="0"/>
          <p:nvPr/>
        </p:nvPicPr>
        <p:blipFill rotWithShape="1">
          <a:blip r:embed="rId6">
            <a:alphaModFix/>
          </a:blip>
          <a:srcRect/>
          <a:stretch/>
        </p:blipFill>
        <p:spPr>
          <a:xfrm>
            <a:off x="-1" y="-1"/>
            <a:ext cx="1776019" cy="1182533"/>
          </a:xfrm>
          <a:prstGeom prst="rect">
            <a:avLst/>
          </a:prstGeom>
          <a:noFill/>
          <a:ln>
            <a:noFill/>
          </a:ln>
        </p:spPr>
      </p:pic>
      <p:pic>
        <p:nvPicPr>
          <p:cNvPr id="399" name="Google Shape;399;p22"/>
          <p:cNvPicPr preferRelativeResize="0"/>
          <p:nvPr/>
        </p:nvPicPr>
        <p:blipFill rotWithShape="1">
          <a:blip r:embed="rId7">
            <a:alphaModFix/>
          </a:blip>
          <a:srcRect/>
          <a:stretch/>
        </p:blipFill>
        <p:spPr>
          <a:xfrm>
            <a:off x="10880289" y="32233"/>
            <a:ext cx="1247950" cy="11180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3"/>
          <p:cNvSpPr txBox="1"/>
          <p:nvPr/>
        </p:nvSpPr>
        <p:spPr>
          <a:xfrm>
            <a:off x="4858978" y="4400352"/>
            <a:ext cx="6670713" cy="923330"/>
          </a:xfrm>
          <a:prstGeom prst="rect">
            <a:avLst/>
          </a:prstGeom>
          <a:solidFill>
            <a:schemeClr val="lt1"/>
          </a:solid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fr-FR" sz="1800" b="1">
                <a:solidFill>
                  <a:schemeClr val="dk1"/>
                </a:solidFill>
                <a:latin typeface="Times New Roman"/>
                <a:ea typeface="Times New Roman"/>
                <a:cs typeface="Times New Roman"/>
                <a:sym typeface="Times New Roman"/>
              </a:rPr>
              <a:t>Validating an ontological link between predictive intelligence, predictive warfare and sustainable security.</a:t>
            </a:r>
            <a:endParaRPr sz="1800">
              <a:solidFill>
                <a:schemeClr val="dk1"/>
              </a:solidFill>
              <a:latin typeface="Comic Sans MS"/>
              <a:ea typeface="Comic Sans MS"/>
              <a:cs typeface="Comic Sans MS"/>
              <a:sym typeface="Comic Sans MS"/>
            </a:endParaRPr>
          </a:p>
        </p:txBody>
      </p:sp>
      <p:sp>
        <p:nvSpPr>
          <p:cNvPr id="405" name="Google Shape;405;p23"/>
          <p:cNvSpPr txBox="1">
            <a:spLocks noGrp="1"/>
          </p:cNvSpPr>
          <p:nvPr>
            <p:ph type="title"/>
          </p:nvPr>
        </p:nvSpPr>
        <p:spPr>
          <a:xfrm>
            <a:off x="685800" y="60157"/>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fr-FR"/>
              <a:t>CONCLUSION</a:t>
            </a:r>
            <a:endParaRPr/>
          </a:p>
        </p:txBody>
      </p:sp>
      <p:sp>
        <p:nvSpPr>
          <p:cNvPr id="406" name="Google Shape;406;p23"/>
          <p:cNvSpPr/>
          <p:nvPr/>
        </p:nvSpPr>
        <p:spPr>
          <a:xfrm>
            <a:off x="0" y="2151935"/>
            <a:ext cx="4771381" cy="2158808"/>
          </a:xfrm>
          <a:prstGeom prst="stripedRightArrow">
            <a:avLst>
              <a:gd name="adj1" fmla="val 50000"/>
              <a:gd name="adj2" fmla="val 50000"/>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dk1"/>
                </a:solidFill>
                <a:latin typeface="Times New Roman"/>
                <a:ea typeface="Times New Roman"/>
                <a:cs typeface="Times New Roman"/>
                <a:sym typeface="Times New Roman"/>
              </a:rPr>
              <a:t>Three elements help to understand the approach adopted by Cameroon  </a:t>
            </a:r>
            <a:endParaRPr sz="1800" b="1">
              <a:solidFill>
                <a:schemeClr val="dk1"/>
              </a:solidFill>
              <a:latin typeface="Impact"/>
              <a:ea typeface="Impact"/>
              <a:cs typeface="Impact"/>
              <a:sym typeface="Impact"/>
            </a:endParaRPr>
          </a:p>
        </p:txBody>
      </p:sp>
      <p:sp>
        <p:nvSpPr>
          <p:cNvPr id="407" name="Google Shape;407;p23"/>
          <p:cNvSpPr txBox="1"/>
          <p:nvPr/>
        </p:nvSpPr>
        <p:spPr>
          <a:xfrm>
            <a:off x="4858979" y="1468522"/>
            <a:ext cx="6670712" cy="1754326"/>
          </a:xfrm>
          <a:prstGeom prst="rect">
            <a:avLst/>
          </a:prstGeom>
          <a:solidFill>
            <a:schemeClr val="lt1"/>
          </a:solid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fr-FR" sz="1800" b="1">
                <a:solidFill>
                  <a:schemeClr val="dk1"/>
                </a:solidFill>
                <a:latin typeface="Times New Roman"/>
                <a:ea typeface="Times New Roman"/>
                <a:cs typeface="Times New Roman"/>
                <a:sym typeface="Times New Roman"/>
              </a:rPr>
              <a:t>Consensus on taking into account the processes devised by actors other than the traditional forces of the defence and security sector to meet the challenges of contemporary threats and vulnerabilities;</a:t>
            </a:r>
            <a:endParaRPr sz="1800">
              <a:solidFill>
                <a:schemeClr val="dk1"/>
              </a:solidFill>
              <a:latin typeface="Comic Sans MS"/>
              <a:ea typeface="Comic Sans MS"/>
              <a:cs typeface="Comic Sans MS"/>
              <a:sym typeface="Comic Sans MS"/>
            </a:endParaRPr>
          </a:p>
        </p:txBody>
      </p:sp>
      <p:sp>
        <p:nvSpPr>
          <p:cNvPr id="408" name="Google Shape;408;p23"/>
          <p:cNvSpPr txBox="1"/>
          <p:nvPr/>
        </p:nvSpPr>
        <p:spPr>
          <a:xfrm>
            <a:off x="4858978" y="3349935"/>
            <a:ext cx="6670712" cy="923330"/>
          </a:xfrm>
          <a:prstGeom prst="rect">
            <a:avLst/>
          </a:prstGeom>
          <a:solidFill>
            <a:schemeClr val="lt1"/>
          </a:solid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fr-FR" sz="1800" b="1">
                <a:solidFill>
                  <a:schemeClr val="dk1"/>
                </a:solidFill>
                <a:latin typeface="Times New Roman"/>
                <a:ea typeface="Times New Roman"/>
                <a:cs typeface="Times New Roman"/>
                <a:sym typeface="Times New Roman"/>
              </a:rPr>
              <a:t>The awareness that human security and development are conditions for territorial security;</a:t>
            </a:r>
            <a:endParaRPr sz="1800">
              <a:solidFill>
                <a:schemeClr val="dk1"/>
              </a:solidFill>
              <a:latin typeface="Comic Sans MS"/>
              <a:ea typeface="Comic Sans MS"/>
              <a:cs typeface="Comic Sans MS"/>
              <a:sym typeface="Comic Sans MS"/>
            </a:endParaRPr>
          </a:p>
        </p:txBody>
      </p:sp>
      <p:pic>
        <p:nvPicPr>
          <p:cNvPr id="409" name="Google Shape;409;p23" descr="59 325 photos et images de Trois Objets - Getty Images"/>
          <p:cNvPicPr preferRelativeResize="0"/>
          <p:nvPr/>
        </p:nvPicPr>
        <p:blipFill rotWithShape="1">
          <a:blip r:embed="rId4">
            <a:alphaModFix/>
          </a:blip>
          <a:srcRect b="57128"/>
          <a:stretch/>
        </p:blipFill>
        <p:spPr>
          <a:xfrm>
            <a:off x="48841" y="1273671"/>
            <a:ext cx="4083145" cy="816715"/>
          </a:xfrm>
          <a:prstGeom prst="rect">
            <a:avLst/>
          </a:prstGeom>
          <a:noFill/>
          <a:ln>
            <a:noFill/>
          </a:ln>
        </p:spPr>
      </p:pic>
      <p:pic>
        <p:nvPicPr>
          <p:cNvPr id="410" name="Google Shape;410;p23"/>
          <p:cNvPicPr preferRelativeResize="0"/>
          <p:nvPr/>
        </p:nvPicPr>
        <p:blipFill rotWithShape="1">
          <a:blip r:embed="rId5">
            <a:alphaModFix/>
          </a:blip>
          <a:srcRect/>
          <a:stretch/>
        </p:blipFill>
        <p:spPr>
          <a:xfrm>
            <a:off x="-1" y="-1"/>
            <a:ext cx="1776019" cy="1182533"/>
          </a:xfrm>
          <a:prstGeom prst="rect">
            <a:avLst/>
          </a:prstGeom>
          <a:noFill/>
          <a:ln>
            <a:noFill/>
          </a:ln>
        </p:spPr>
      </p:pic>
      <p:pic>
        <p:nvPicPr>
          <p:cNvPr id="411" name="Google Shape;411;p23"/>
          <p:cNvPicPr preferRelativeResize="0"/>
          <p:nvPr/>
        </p:nvPicPr>
        <p:blipFill rotWithShape="1">
          <a:blip r:embed="rId6">
            <a:alphaModFix/>
          </a:blip>
          <a:srcRect/>
          <a:stretch/>
        </p:blipFill>
        <p:spPr>
          <a:xfrm>
            <a:off x="10880289" y="32233"/>
            <a:ext cx="1247950" cy="11180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5"/>
        <p:cNvGrpSpPr/>
        <p:nvPr/>
      </p:nvGrpSpPr>
      <p:grpSpPr>
        <a:xfrm>
          <a:off x="0" y="0"/>
          <a:ext cx="0" cy="0"/>
          <a:chOff x="0" y="0"/>
          <a:chExt cx="0" cy="0"/>
        </a:xfrm>
      </p:grpSpPr>
      <p:pic>
        <p:nvPicPr>
          <p:cNvPr id="416" name="Google Shape;416;p24"/>
          <p:cNvPicPr preferRelativeResize="0"/>
          <p:nvPr/>
        </p:nvPicPr>
        <p:blipFill rotWithShape="1">
          <a:blip r:embed="rId3">
            <a:alphaModFix/>
          </a:blip>
          <a:srcRect/>
          <a:stretch/>
        </p:blipFill>
        <p:spPr>
          <a:xfrm>
            <a:off x="0" y="-223521"/>
            <a:ext cx="12192000" cy="7081521"/>
          </a:xfrm>
          <a:prstGeom prst="rect">
            <a:avLst/>
          </a:prstGeom>
          <a:noFill/>
          <a:ln>
            <a:noFill/>
          </a:ln>
        </p:spPr>
      </p:pic>
      <p:sp>
        <p:nvSpPr>
          <p:cNvPr id="417" name="Google Shape;417;p24"/>
          <p:cNvSpPr txBox="1">
            <a:spLocks noGrp="1"/>
          </p:cNvSpPr>
          <p:nvPr>
            <p:ph type="title"/>
          </p:nvPr>
        </p:nvSpPr>
        <p:spPr>
          <a:xfrm>
            <a:off x="2987040" y="5700299"/>
            <a:ext cx="821756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Impact"/>
              <a:buNone/>
            </a:pPr>
            <a:r>
              <a:rPr lang="fr-FR" sz="3600"/>
              <a:t>THANKS YOU FOR YOUR KIND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685800" y="60157"/>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fr-FR"/>
              <a:t>BACKGROUND AND RATIONALE</a:t>
            </a:r>
            <a:endParaRPr/>
          </a:p>
        </p:txBody>
      </p:sp>
      <p:grpSp>
        <p:nvGrpSpPr>
          <p:cNvPr id="170" name="Google Shape;170;p4"/>
          <p:cNvGrpSpPr/>
          <p:nvPr/>
        </p:nvGrpSpPr>
        <p:grpSpPr>
          <a:xfrm>
            <a:off x="1653321" y="988309"/>
            <a:ext cx="8179511" cy="4800599"/>
            <a:chOff x="1325031" y="0"/>
            <a:chExt cx="8179511" cy="4800599"/>
          </a:xfrm>
        </p:grpSpPr>
        <p:sp>
          <p:nvSpPr>
            <p:cNvPr id="171" name="Google Shape;171;p4"/>
            <p:cNvSpPr/>
            <p:nvPr/>
          </p:nvSpPr>
          <p:spPr>
            <a:xfrm>
              <a:off x="4501703" y="2167555"/>
              <a:ext cx="1818431" cy="154816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txBox="1"/>
            <p:nvPr/>
          </p:nvSpPr>
          <p:spPr>
            <a:xfrm>
              <a:off x="4768006" y="2394279"/>
              <a:ext cx="1285825" cy="1094719"/>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3300"/>
                <a:buFont typeface="Impact"/>
                <a:buNone/>
              </a:pPr>
              <a:endParaRPr sz="3300">
                <a:solidFill>
                  <a:schemeClr val="lt1"/>
                </a:solidFill>
                <a:latin typeface="Impact"/>
                <a:ea typeface="Impact"/>
                <a:cs typeface="Impact"/>
                <a:sym typeface="Impact"/>
              </a:endParaRPr>
            </a:p>
          </p:txBody>
        </p:sp>
        <p:sp>
          <p:nvSpPr>
            <p:cNvPr id="173" name="Google Shape;173;p4"/>
            <p:cNvSpPr/>
            <p:nvPr/>
          </p:nvSpPr>
          <p:spPr>
            <a:xfrm rot="-5754192">
              <a:off x="5133824" y="1604966"/>
              <a:ext cx="332200" cy="526377"/>
            </a:xfrm>
            <a:prstGeom prst="rightArrow">
              <a:avLst>
                <a:gd name="adj1" fmla="val 60000"/>
                <a:gd name="adj2" fmla="val 50000"/>
              </a:avLst>
            </a:prstGeom>
            <a:solidFill>
              <a:srgbClr val="A69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txBox="1"/>
            <p:nvPr/>
          </p:nvSpPr>
          <p:spPr>
            <a:xfrm rot="5045808">
              <a:off x="5188779" y="1759807"/>
              <a:ext cx="232540" cy="315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Impact"/>
                <a:buNone/>
              </a:pPr>
              <a:endParaRPr sz="1800">
                <a:solidFill>
                  <a:schemeClr val="lt1"/>
                </a:solidFill>
                <a:latin typeface="Impact"/>
                <a:ea typeface="Impact"/>
                <a:cs typeface="Impact"/>
                <a:sym typeface="Impact"/>
              </a:endParaRPr>
            </a:p>
          </p:txBody>
        </p:sp>
        <p:sp>
          <p:nvSpPr>
            <p:cNvPr id="175" name="Google Shape;175;p4"/>
            <p:cNvSpPr/>
            <p:nvPr/>
          </p:nvSpPr>
          <p:spPr>
            <a:xfrm>
              <a:off x="3686952" y="0"/>
              <a:ext cx="2999699" cy="1548167"/>
            </a:xfrm>
            <a:prstGeom prst="ellipse">
              <a:avLst/>
            </a:prstGeom>
            <a:solidFill>
              <a:srgbClr val="A69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txBox="1"/>
            <p:nvPr/>
          </p:nvSpPr>
          <p:spPr>
            <a:xfrm>
              <a:off x="4126248" y="226724"/>
              <a:ext cx="2121107" cy="1094719"/>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US" dirty="0">
                  <a:solidFill>
                    <a:schemeClr val="lt1"/>
                  </a:solidFill>
                  <a:latin typeface="Impact"/>
                  <a:ea typeface="Impact"/>
                  <a:cs typeface="Impact"/>
                  <a:sym typeface="Impact"/>
                </a:rPr>
                <a:t>THE IMPLEMENTATION OF THE PUNTA CANA RESOLUTION 2015.
</a:t>
              </a:r>
              <a:endParaRPr sz="1400" i="1" dirty="0">
                <a:solidFill>
                  <a:schemeClr val="dk1"/>
                </a:solidFill>
                <a:latin typeface="Impact"/>
                <a:ea typeface="Impact"/>
                <a:cs typeface="Impact"/>
                <a:sym typeface="Impact"/>
              </a:endParaRPr>
            </a:p>
          </p:txBody>
        </p:sp>
        <p:sp>
          <p:nvSpPr>
            <p:cNvPr id="177" name="Google Shape;177;p4"/>
            <p:cNvSpPr/>
            <p:nvPr/>
          </p:nvSpPr>
          <p:spPr>
            <a:xfrm rot="1328071">
              <a:off x="6371606" y="3151293"/>
              <a:ext cx="403548" cy="526377"/>
            </a:xfrm>
            <a:prstGeom prst="rightArrow">
              <a:avLst>
                <a:gd name="adj1" fmla="val 60000"/>
                <a:gd name="adj2" fmla="val 50000"/>
              </a:avLst>
            </a:prstGeom>
            <a:solidFill>
              <a:srgbClr val="7F9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txBox="1"/>
            <p:nvPr/>
          </p:nvSpPr>
          <p:spPr>
            <a:xfrm rot="1328071">
              <a:off x="6376067" y="3233761"/>
              <a:ext cx="282484" cy="315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Impact"/>
                <a:buNone/>
              </a:pPr>
              <a:endParaRPr sz="1800">
                <a:solidFill>
                  <a:schemeClr val="lt1"/>
                </a:solidFill>
                <a:latin typeface="Impact"/>
                <a:ea typeface="Impact"/>
                <a:cs typeface="Impact"/>
                <a:sym typeface="Impact"/>
              </a:endParaRPr>
            </a:p>
          </p:txBody>
        </p:sp>
        <p:sp>
          <p:nvSpPr>
            <p:cNvPr id="179" name="Google Shape;179;p4"/>
            <p:cNvSpPr/>
            <p:nvPr/>
          </p:nvSpPr>
          <p:spPr>
            <a:xfrm>
              <a:off x="6651532" y="3252432"/>
              <a:ext cx="2853010" cy="1548167"/>
            </a:xfrm>
            <a:prstGeom prst="ellipse">
              <a:avLst/>
            </a:prstGeom>
            <a:solidFill>
              <a:srgbClr val="7F9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txBox="1"/>
            <p:nvPr/>
          </p:nvSpPr>
          <p:spPr>
            <a:xfrm>
              <a:off x="7069346" y="3479156"/>
              <a:ext cx="2017382" cy="1094719"/>
            </a:xfrm>
            <a:prstGeom prst="rect">
              <a:avLst/>
            </a:prstGeom>
            <a:noFill/>
            <a:ln>
              <a:noFill/>
            </a:ln>
          </p:spPr>
          <p:txBody>
            <a:bodyPr spcFirstLastPara="1" wrap="square" lIns="22850" tIns="22850" rIns="22850" bIns="22850" anchor="ctr" anchorCtr="0">
              <a:noAutofit/>
            </a:bodyPr>
            <a:lstStyle/>
            <a:p>
              <a:pPr lvl="0" algn="ctr">
                <a:lnSpc>
                  <a:spcPct val="90000"/>
                </a:lnSpc>
                <a:buClr>
                  <a:schemeClr val="lt1"/>
                </a:buClr>
                <a:buSzPts val="1800"/>
              </a:pPr>
              <a:r>
                <a:rPr lang="en-US" sz="1800" dirty="0">
                  <a:solidFill>
                    <a:schemeClr val="lt1"/>
                  </a:solidFill>
                  <a:latin typeface="Impact"/>
                  <a:ea typeface="Impact"/>
                  <a:cs typeface="Impact"/>
                  <a:sym typeface="Impact"/>
                </a:rPr>
                <a:t>THE MULTIPLICATION OF FRAGILE BORDERS IN CAMEROON  
</a:t>
              </a:r>
              <a:endParaRPr sz="1800" dirty="0">
                <a:solidFill>
                  <a:schemeClr val="dk1"/>
                </a:solidFill>
                <a:latin typeface="Impact"/>
                <a:ea typeface="Impact"/>
                <a:cs typeface="Impact"/>
                <a:sym typeface="Impact"/>
              </a:endParaRPr>
            </a:p>
          </p:txBody>
        </p:sp>
        <p:sp>
          <p:nvSpPr>
            <p:cNvPr id="181" name="Google Shape;181;p4"/>
            <p:cNvSpPr/>
            <p:nvPr/>
          </p:nvSpPr>
          <p:spPr>
            <a:xfrm rot="9539784">
              <a:off x="3935857" y="3153179"/>
              <a:ext cx="477168" cy="526377"/>
            </a:xfrm>
            <a:prstGeom prst="rightArrow">
              <a:avLst>
                <a:gd name="adj1" fmla="val 60000"/>
                <a:gd name="adj2" fmla="val 50000"/>
              </a:avLst>
            </a:prstGeom>
            <a:solidFill>
              <a:srgbClr val="639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txBox="1"/>
            <p:nvPr/>
          </p:nvSpPr>
          <p:spPr>
            <a:xfrm rot="-1260216">
              <a:off x="4074251" y="3232800"/>
              <a:ext cx="334018" cy="315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Impact"/>
                <a:buNone/>
              </a:pPr>
              <a:endParaRPr sz="1800">
                <a:solidFill>
                  <a:schemeClr val="lt1"/>
                </a:solidFill>
                <a:latin typeface="Impact"/>
                <a:ea typeface="Impact"/>
                <a:cs typeface="Impact"/>
                <a:sym typeface="Impact"/>
              </a:endParaRPr>
            </a:p>
          </p:txBody>
        </p:sp>
        <p:sp>
          <p:nvSpPr>
            <p:cNvPr id="183" name="Google Shape;183;p4"/>
            <p:cNvSpPr/>
            <p:nvPr/>
          </p:nvSpPr>
          <p:spPr>
            <a:xfrm>
              <a:off x="1325031" y="3231370"/>
              <a:ext cx="2630151" cy="1548167"/>
            </a:xfrm>
            <a:prstGeom prst="ellipse">
              <a:avLst/>
            </a:prstGeom>
            <a:solidFill>
              <a:srgbClr val="639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txBox="1"/>
            <p:nvPr/>
          </p:nvSpPr>
          <p:spPr>
            <a:xfrm>
              <a:off x="1710208" y="3458094"/>
              <a:ext cx="1859797" cy="1094719"/>
            </a:xfrm>
            <a:prstGeom prst="rect">
              <a:avLst/>
            </a:prstGeom>
            <a:noFill/>
            <a:ln>
              <a:noFill/>
            </a:ln>
          </p:spPr>
          <p:txBody>
            <a:bodyPr spcFirstLastPara="1" wrap="square" lIns="22850" tIns="22850" rIns="22850" bIns="22850" anchor="ctr" anchorCtr="0">
              <a:noAutofit/>
            </a:bodyPr>
            <a:lstStyle/>
            <a:p>
              <a:pPr lvl="0" algn="ctr">
                <a:lnSpc>
                  <a:spcPct val="90000"/>
                </a:lnSpc>
                <a:buClr>
                  <a:schemeClr val="lt1"/>
                </a:buClr>
                <a:buSzPts val="1800"/>
              </a:pPr>
              <a:r>
                <a:rPr lang="fr-FR" sz="1800" b="1" dirty="0">
                  <a:solidFill>
                    <a:schemeClr val="lt1"/>
                  </a:solidFill>
                  <a:latin typeface="Arial"/>
                  <a:ea typeface="Arial"/>
                  <a:cs typeface="Arial"/>
                  <a:sym typeface="Arial"/>
                </a:rPr>
                <a:t>«</a:t>
              </a:r>
              <a:r>
                <a:rPr lang="en-US" sz="1800" b="1" dirty="0">
                  <a:solidFill>
                    <a:schemeClr val="lt1"/>
                  </a:solidFill>
                  <a:latin typeface="Impact"/>
                  <a:ea typeface="Impact"/>
                  <a:cs typeface="Impact"/>
                  <a:sym typeface="Impact"/>
                </a:rPr>
                <a:t>THE SURVEILLANCE FORUM" from 10 to 11 August 2020 at NOMAYOS</a:t>
              </a:r>
              <a:endParaRPr dirty="0"/>
            </a:p>
          </p:txBody>
        </p:sp>
      </p:grpSp>
      <p:pic>
        <p:nvPicPr>
          <p:cNvPr id="185" name="Google Shape;185;p4"/>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186" name="Google Shape;186;p4"/>
          <p:cNvPicPr preferRelativeResize="0"/>
          <p:nvPr/>
        </p:nvPicPr>
        <p:blipFill rotWithShape="1">
          <a:blip r:embed="rId5">
            <a:alphaModFix/>
          </a:blip>
          <a:srcRect/>
          <a:stretch/>
        </p:blipFill>
        <p:spPr>
          <a:xfrm>
            <a:off x="10880289" y="32233"/>
            <a:ext cx="1247950" cy="11180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685800" y="60157"/>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fr-FR"/>
              <a:t>BACKGROUND AND RATIONALE</a:t>
            </a:r>
            <a:endParaRPr/>
          </a:p>
        </p:txBody>
      </p:sp>
      <p:sp>
        <p:nvSpPr>
          <p:cNvPr id="192" name="Google Shape;192;p5"/>
          <p:cNvSpPr/>
          <p:nvPr/>
        </p:nvSpPr>
        <p:spPr>
          <a:xfrm>
            <a:off x="901856" y="1129060"/>
            <a:ext cx="3983759" cy="1127035"/>
          </a:xfrm>
          <a:prstGeom prst="cloudCallout">
            <a:avLst>
              <a:gd name="adj1" fmla="val 38307"/>
              <a:gd name="adj2" fmla="val 52627"/>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u="sng">
                <a:solidFill>
                  <a:schemeClr val="dk1"/>
                </a:solidFill>
                <a:latin typeface="Impact"/>
                <a:ea typeface="Impact"/>
                <a:cs typeface="Impact"/>
                <a:sym typeface="Impact"/>
              </a:rPr>
              <a:t>On the </a:t>
            </a:r>
            <a:r>
              <a:rPr lang="fr-FR" sz="1800">
                <a:solidFill>
                  <a:schemeClr val="lt1"/>
                </a:solidFill>
                <a:latin typeface="Impact"/>
                <a:ea typeface="Impact"/>
                <a:cs typeface="Impact"/>
                <a:sym typeface="Impact"/>
              </a:rPr>
              <a:t>national</a:t>
            </a:r>
            <a:r>
              <a:rPr lang="fr-FR" sz="1800" b="1" u="sng">
                <a:solidFill>
                  <a:schemeClr val="dk1"/>
                </a:solidFill>
                <a:latin typeface="Impact"/>
                <a:ea typeface="Impact"/>
                <a:cs typeface="Impact"/>
                <a:sym typeface="Impact"/>
              </a:rPr>
              <a:t> level </a:t>
            </a:r>
            <a:endParaRPr sz="1800" b="1">
              <a:solidFill>
                <a:schemeClr val="dk1"/>
              </a:solidFill>
              <a:latin typeface="Impact"/>
              <a:ea typeface="Impact"/>
              <a:cs typeface="Impact"/>
              <a:sym typeface="Impact"/>
            </a:endParaRPr>
          </a:p>
        </p:txBody>
      </p:sp>
      <p:pic>
        <p:nvPicPr>
          <p:cNvPr id="193" name="Google Shape;193;p5"/>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194" name="Google Shape;194;p5"/>
          <p:cNvPicPr preferRelativeResize="0"/>
          <p:nvPr/>
        </p:nvPicPr>
        <p:blipFill rotWithShape="1">
          <a:blip r:embed="rId5">
            <a:alphaModFix/>
          </a:blip>
          <a:srcRect/>
          <a:stretch/>
        </p:blipFill>
        <p:spPr>
          <a:xfrm>
            <a:off x="10880289" y="32233"/>
            <a:ext cx="1247950" cy="1118063"/>
          </a:xfrm>
          <a:prstGeom prst="rect">
            <a:avLst/>
          </a:prstGeom>
          <a:noFill/>
          <a:ln>
            <a:noFill/>
          </a:ln>
        </p:spPr>
      </p:pic>
      <p:pic>
        <p:nvPicPr>
          <p:cNvPr id="195" name="Google Shape;195;p5" descr="Résultat de recherche d'images pour &quot;image cameroun avec pays limitrophes&quot;"/>
          <p:cNvPicPr preferRelativeResize="0"/>
          <p:nvPr/>
        </p:nvPicPr>
        <p:blipFill rotWithShape="1">
          <a:blip r:embed="rId6">
            <a:alphaModFix/>
          </a:blip>
          <a:srcRect/>
          <a:stretch/>
        </p:blipFill>
        <p:spPr>
          <a:xfrm>
            <a:off x="89647" y="2232212"/>
            <a:ext cx="5267173" cy="3352800"/>
          </a:xfrm>
          <a:prstGeom prst="rect">
            <a:avLst/>
          </a:prstGeom>
          <a:noFill/>
          <a:ln>
            <a:noFill/>
          </a:ln>
        </p:spPr>
      </p:pic>
      <p:sp>
        <p:nvSpPr>
          <p:cNvPr id="196" name="Google Shape;196;p5"/>
          <p:cNvSpPr/>
          <p:nvPr/>
        </p:nvSpPr>
        <p:spPr>
          <a:xfrm>
            <a:off x="2884189" y="3196414"/>
            <a:ext cx="180109" cy="235528"/>
          </a:xfrm>
          <a:prstGeom prst="ellipse">
            <a:avLst/>
          </a:prstGeom>
          <a:solidFill>
            <a:srgbClr val="FF0000"/>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197" name="Google Shape;197;p5"/>
          <p:cNvSpPr/>
          <p:nvPr/>
        </p:nvSpPr>
        <p:spPr>
          <a:xfrm>
            <a:off x="1747491" y="4065991"/>
            <a:ext cx="180109" cy="235528"/>
          </a:xfrm>
          <a:prstGeom prst="ellipse">
            <a:avLst/>
          </a:prstGeom>
          <a:solidFill>
            <a:srgbClr val="FF0000"/>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198" name="Google Shape;198;p5"/>
          <p:cNvSpPr/>
          <p:nvPr/>
        </p:nvSpPr>
        <p:spPr>
          <a:xfrm>
            <a:off x="2958529" y="4108821"/>
            <a:ext cx="180109" cy="235528"/>
          </a:xfrm>
          <a:prstGeom prst="ellipse">
            <a:avLst/>
          </a:prstGeom>
          <a:solidFill>
            <a:srgbClr val="FF0000"/>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mpact"/>
              <a:ea typeface="Impact"/>
              <a:cs typeface="Impact"/>
              <a:sym typeface="Impact"/>
            </a:endParaRPr>
          </a:p>
        </p:txBody>
      </p:sp>
      <p:sp>
        <p:nvSpPr>
          <p:cNvPr id="199" name="Google Shape;199;p5"/>
          <p:cNvSpPr/>
          <p:nvPr/>
        </p:nvSpPr>
        <p:spPr>
          <a:xfrm>
            <a:off x="5552087" y="867956"/>
            <a:ext cx="6053373" cy="44935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Arimo"/>
              <a:ea typeface="Arimo"/>
              <a:cs typeface="Arimo"/>
              <a:sym typeface="Arimo"/>
            </a:endParaRPr>
          </a:p>
          <a:p>
            <a:pPr marL="0" marR="0" lvl="0" indent="0" algn="just" rtl="0">
              <a:spcBef>
                <a:spcPts val="0"/>
              </a:spcBef>
              <a:spcAft>
                <a:spcPts val="0"/>
              </a:spcAft>
              <a:buNone/>
            </a:pPr>
            <a:r>
              <a:rPr lang="fr-FR" sz="1800">
                <a:solidFill>
                  <a:schemeClr val="dk1"/>
                </a:solidFill>
                <a:latin typeface="Times New Roman"/>
                <a:ea typeface="Times New Roman"/>
                <a:cs typeface="Times New Roman"/>
                <a:sym typeface="Times New Roman"/>
              </a:rPr>
              <a:t>Situated on the Gulf of Guinea, Cameroon faces in some respects the persistence of belligerence in the North West, South West and Far North regions, as well as criminality in the Adamaoua, North and East regions.</a:t>
            </a:r>
            <a:endParaRPr/>
          </a:p>
          <a:p>
            <a:pPr marL="0" marR="0" lvl="0" indent="0" algn="just"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 520 kilometres of border with the Republic of Congo;</a:t>
            </a:r>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183 kilometres with Equatorial Guinea;</a:t>
            </a:r>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 298 kilometres with Gabon;</a:t>
            </a:r>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1122 kilometres of border with Chad; </a:t>
            </a:r>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822 Kilometers with the Central African Republic; </a:t>
            </a:r>
            <a:endParaRPr/>
          </a:p>
          <a:p>
            <a:pPr marL="0" marR="0" lvl="0" indent="-114300" algn="l" rtl="0">
              <a:spcBef>
                <a:spcPts val="0"/>
              </a:spcBef>
              <a:spcAft>
                <a:spcPts val="0"/>
              </a:spcAft>
              <a:buClr>
                <a:schemeClr val="dk1"/>
              </a:buClr>
              <a:buSzPts val="1800"/>
              <a:buFont typeface="Noto Sans Symbols"/>
              <a:buChar char="⮚"/>
            </a:pPr>
            <a:r>
              <a:rPr lang="fr-FR" sz="1800" b="1">
                <a:solidFill>
                  <a:schemeClr val="dk1"/>
                </a:solidFill>
                <a:latin typeface="Times New Roman"/>
                <a:ea typeface="Times New Roman"/>
                <a:cs typeface="Times New Roman"/>
                <a:sym typeface="Times New Roman"/>
              </a:rPr>
              <a:t>1720 Kilometers of border with Nigeria, of which 590 kilometres on the Atlantic coast.</a:t>
            </a:r>
            <a:endParaRPr/>
          </a:p>
          <a:p>
            <a:pPr marL="0" marR="0" lvl="0" indent="0" algn="l" rtl="0">
              <a:spcBef>
                <a:spcPts val="0"/>
              </a:spcBef>
              <a:spcAft>
                <a:spcPts val="0"/>
              </a:spcAft>
              <a:buClr>
                <a:schemeClr val="dk1"/>
              </a:buClr>
              <a:buSzPts val="1800"/>
              <a:buFont typeface="Noto Sans Symbols"/>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fr-FR" sz="1600">
                <a:solidFill>
                  <a:schemeClr val="dk1"/>
                </a:solidFill>
                <a:latin typeface="Comic Sans MS"/>
                <a:ea typeface="Comic Sans MS"/>
                <a:cs typeface="Comic Sans MS"/>
                <a:sym typeface="Comic Sans MS"/>
              </a:rPr>
              <a:t>       TENSION OUTBREAKS AND ATTACKS ON EEI</a:t>
            </a:r>
            <a:endParaRPr/>
          </a:p>
        </p:txBody>
      </p:sp>
      <p:pic>
        <p:nvPicPr>
          <p:cNvPr id="200" name="Google Shape;200;p5"/>
          <p:cNvPicPr preferRelativeResize="0"/>
          <p:nvPr/>
        </p:nvPicPr>
        <p:blipFill rotWithShape="1">
          <a:blip r:embed="rId7">
            <a:alphaModFix/>
          </a:blip>
          <a:srcRect/>
          <a:stretch/>
        </p:blipFill>
        <p:spPr>
          <a:xfrm>
            <a:off x="5683056" y="5042088"/>
            <a:ext cx="201185" cy="2560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6"/>
          <p:cNvSpPr txBox="1">
            <a:spLocks noGrp="1"/>
          </p:cNvSpPr>
          <p:nvPr>
            <p:ph type="title"/>
          </p:nvPr>
        </p:nvSpPr>
        <p:spPr>
          <a:xfrm>
            <a:off x="685800" y="60157"/>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fr-FR"/>
              <a:t>BACKGROUND AND RATIONALE</a:t>
            </a:r>
            <a:endParaRPr/>
          </a:p>
        </p:txBody>
      </p:sp>
      <p:sp>
        <p:nvSpPr>
          <p:cNvPr id="206" name="Google Shape;206;p6"/>
          <p:cNvSpPr/>
          <p:nvPr/>
        </p:nvSpPr>
        <p:spPr>
          <a:xfrm>
            <a:off x="820132" y="1182531"/>
            <a:ext cx="3786243" cy="1863177"/>
          </a:xfrm>
          <a:prstGeom prst="cloudCallout">
            <a:avLst>
              <a:gd name="adj1" fmla="val 38307"/>
              <a:gd name="adj2" fmla="val 52627"/>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u="sng">
                <a:solidFill>
                  <a:schemeClr val="dk1"/>
                </a:solidFill>
                <a:latin typeface="Impact"/>
                <a:ea typeface="Impact"/>
                <a:cs typeface="Impact"/>
                <a:sym typeface="Impact"/>
              </a:rPr>
              <a:t>On the </a:t>
            </a:r>
            <a:r>
              <a:rPr lang="fr-FR" sz="1800">
                <a:solidFill>
                  <a:schemeClr val="lt1"/>
                </a:solidFill>
                <a:latin typeface="Impact"/>
                <a:ea typeface="Impact"/>
                <a:cs typeface="Impact"/>
                <a:sym typeface="Impact"/>
              </a:rPr>
              <a:t>national</a:t>
            </a:r>
            <a:r>
              <a:rPr lang="fr-FR" sz="1800" b="1" u="sng">
                <a:solidFill>
                  <a:schemeClr val="dk1"/>
                </a:solidFill>
                <a:latin typeface="Impact"/>
                <a:ea typeface="Impact"/>
                <a:cs typeface="Impact"/>
                <a:sym typeface="Impact"/>
              </a:rPr>
              <a:t> level </a:t>
            </a:r>
            <a:endParaRPr sz="1800" b="1">
              <a:solidFill>
                <a:schemeClr val="dk1"/>
              </a:solidFill>
              <a:latin typeface="Impact"/>
              <a:ea typeface="Impact"/>
              <a:cs typeface="Impact"/>
              <a:sym typeface="Impact"/>
            </a:endParaRPr>
          </a:p>
        </p:txBody>
      </p:sp>
      <p:sp>
        <p:nvSpPr>
          <p:cNvPr id="207" name="Google Shape;207;p6"/>
          <p:cNvSpPr txBox="1"/>
          <p:nvPr/>
        </p:nvSpPr>
        <p:spPr>
          <a:xfrm>
            <a:off x="685799" y="3785882"/>
            <a:ext cx="10396883"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Arial"/>
                <a:ea typeface="Arial"/>
                <a:cs typeface="Arial"/>
                <a:sym typeface="Arial"/>
              </a:rPr>
              <a:t>Thus, perceiving the dangers of the </a:t>
            </a:r>
            <a:r>
              <a:rPr lang="fr-FR" sz="1800" b="1">
                <a:solidFill>
                  <a:schemeClr val="dk1"/>
                </a:solidFill>
                <a:latin typeface="Arial"/>
                <a:ea typeface="Arial"/>
                <a:cs typeface="Arial"/>
                <a:sym typeface="Arial"/>
              </a:rPr>
              <a:t>hibernation of the surveillance mission and the multiplication of these hot spots along the land and maritime borders of Cameroon, </a:t>
            </a:r>
            <a:r>
              <a:rPr lang="fr-FR" sz="1800">
                <a:solidFill>
                  <a:schemeClr val="dk1"/>
                </a:solidFill>
                <a:latin typeface="Arial"/>
                <a:ea typeface="Arial"/>
                <a:cs typeface="Arial"/>
                <a:sym typeface="Arial"/>
              </a:rPr>
              <a:t>the General Directorate of Customs has undertaken the elaboration of a plan for the refoundation of surveillance and the revitalization of active units, through exchange days called "</a:t>
            </a:r>
            <a:r>
              <a:rPr lang="fr-FR" sz="1800" b="1">
                <a:solidFill>
                  <a:schemeClr val="dk1"/>
                </a:solidFill>
                <a:latin typeface="Arial"/>
                <a:ea typeface="Arial"/>
                <a:cs typeface="Arial"/>
                <a:sym typeface="Arial"/>
              </a:rPr>
              <a:t>FORUM of Surveillance"</a:t>
            </a:r>
            <a:r>
              <a:rPr lang="fr-FR" sz="1800">
                <a:solidFill>
                  <a:schemeClr val="dk1"/>
                </a:solidFill>
                <a:latin typeface="Arial"/>
                <a:ea typeface="Arial"/>
                <a:cs typeface="Arial"/>
                <a:sym typeface="Arial"/>
              </a:rPr>
              <a:t>, in August 2020 at the Customs Training Centre of Cameroon, on the issue of customs surveillance.</a:t>
            </a:r>
            <a:endParaRPr sz="1800">
              <a:solidFill>
                <a:schemeClr val="dk1"/>
              </a:solidFill>
              <a:latin typeface="Arial"/>
              <a:ea typeface="Arial"/>
              <a:cs typeface="Arial"/>
              <a:sym typeface="Arial"/>
            </a:endParaRPr>
          </a:p>
        </p:txBody>
      </p:sp>
      <p:pic>
        <p:nvPicPr>
          <p:cNvPr id="208" name="Google Shape;208;p6"/>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209" name="Google Shape;209;p6"/>
          <p:cNvPicPr preferRelativeResize="0"/>
          <p:nvPr/>
        </p:nvPicPr>
        <p:blipFill rotWithShape="1">
          <a:blip r:embed="rId5">
            <a:alphaModFix/>
          </a:blip>
          <a:srcRect/>
          <a:stretch/>
        </p:blipFill>
        <p:spPr>
          <a:xfrm>
            <a:off x="10880289" y="32233"/>
            <a:ext cx="1247950" cy="1118063"/>
          </a:xfrm>
          <a:prstGeom prst="rect">
            <a:avLst/>
          </a:prstGeom>
          <a:noFill/>
          <a:ln>
            <a:noFill/>
          </a:ln>
        </p:spPr>
      </p:pic>
      <p:pic>
        <p:nvPicPr>
          <p:cNvPr id="210" name="Google Shape;210;p6"/>
          <p:cNvPicPr preferRelativeResize="0"/>
          <p:nvPr/>
        </p:nvPicPr>
        <p:blipFill rotWithShape="1">
          <a:blip r:embed="rId6">
            <a:alphaModFix/>
          </a:blip>
          <a:srcRect/>
          <a:stretch/>
        </p:blipFill>
        <p:spPr>
          <a:xfrm>
            <a:off x="5112742" y="1039906"/>
            <a:ext cx="6524525" cy="25818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685800" y="60157"/>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fr-FR"/>
              <a:t>BACKGROUND AND RATIONALE</a:t>
            </a:r>
            <a:endParaRPr/>
          </a:p>
        </p:txBody>
      </p:sp>
      <p:sp>
        <p:nvSpPr>
          <p:cNvPr id="216" name="Google Shape;216;p7"/>
          <p:cNvSpPr/>
          <p:nvPr/>
        </p:nvSpPr>
        <p:spPr>
          <a:xfrm>
            <a:off x="1776017" y="1182532"/>
            <a:ext cx="3983759" cy="1127035"/>
          </a:xfrm>
          <a:prstGeom prst="cloudCallout">
            <a:avLst>
              <a:gd name="adj1" fmla="val 38307"/>
              <a:gd name="adj2" fmla="val 52627"/>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u="sng">
                <a:solidFill>
                  <a:schemeClr val="dk1"/>
                </a:solidFill>
                <a:latin typeface="Impact"/>
                <a:ea typeface="Impact"/>
                <a:cs typeface="Impact"/>
                <a:sym typeface="Impact"/>
              </a:rPr>
              <a:t>On the </a:t>
            </a:r>
            <a:r>
              <a:rPr lang="fr-FR" sz="1800">
                <a:solidFill>
                  <a:schemeClr val="lt1"/>
                </a:solidFill>
                <a:latin typeface="Impact"/>
                <a:ea typeface="Impact"/>
                <a:cs typeface="Impact"/>
                <a:sym typeface="Impact"/>
              </a:rPr>
              <a:t>national</a:t>
            </a:r>
            <a:r>
              <a:rPr lang="fr-FR" sz="1800" b="1" u="sng">
                <a:solidFill>
                  <a:schemeClr val="dk1"/>
                </a:solidFill>
                <a:latin typeface="Impact"/>
                <a:ea typeface="Impact"/>
                <a:cs typeface="Impact"/>
                <a:sym typeface="Impact"/>
              </a:rPr>
              <a:t> level </a:t>
            </a:r>
            <a:endParaRPr sz="1800" b="1">
              <a:solidFill>
                <a:schemeClr val="dk1"/>
              </a:solidFill>
              <a:latin typeface="Impact"/>
              <a:ea typeface="Impact"/>
              <a:cs typeface="Impact"/>
              <a:sym typeface="Impact"/>
            </a:endParaRPr>
          </a:p>
        </p:txBody>
      </p:sp>
      <p:sp>
        <p:nvSpPr>
          <p:cNvPr id="217" name="Google Shape;217;p7"/>
          <p:cNvSpPr txBox="1"/>
          <p:nvPr/>
        </p:nvSpPr>
        <p:spPr>
          <a:xfrm>
            <a:off x="178316" y="2461218"/>
            <a:ext cx="5889976"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600">
                <a:solidFill>
                  <a:schemeClr val="dk1"/>
                </a:solidFill>
                <a:latin typeface="Times New Roman"/>
                <a:ea typeface="Times New Roman"/>
                <a:cs typeface="Times New Roman"/>
                <a:sym typeface="Times New Roman"/>
              </a:rPr>
              <a:t>  The aim of these meetings was not only to analyse and consolidate the sectoral surveillance plans of the units, but also to define the lines of action likely to make it possible to take up the challenges of security and protection of the economic area by means of the reflections on the subject: </a:t>
            </a:r>
            <a:endParaRPr/>
          </a:p>
          <a:p>
            <a:pPr marL="285750" marR="0" lvl="0" indent="-285750" algn="just" rtl="0">
              <a:spcBef>
                <a:spcPts val="0"/>
              </a:spcBef>
              <a:spcAft>
                <a:spcPts val="0"/>
              </a:spcAft>
              <a:buClr>
                <a:schemeClr val="dk1"/>
              </a:buClr>
              <a:buSzPts val="1600"/>
              <a:buFont typeface="Noto Sans Symbols"/>
              <a:buChar char="▪"/>
            </a:pPr>
            <a:r>
              <a:rPr lang="fr-FR" sz="1600">
                <a:solidFill>
                  <a:schemeClr val="dk1"/>
                </a:solidFill>
                <a:latin typeface="Times New Roman"/>
                <a:ea typeface="Times New Roman"/>
                <a:cs typeface="Times New Roman"/>
                <a:sym typeface="Times New Roman"/>
              </a:rPr>
              <a:t>the structuring of information processing and the intelligence circuit ;</a:t>
            </a:r>
            <a:endParaRPr/>
          </a:p>
          <a:p>
            <a:pPr marL="285750" marR="0" lvl="0" indent="-285750" algn="just" rtl="0">
              <a:spcBef>
                <a:spcPts val="0"/>
              </a:spcBef>
              <a:spcAft>
                <a:spcPts val="0"/>
              </a:spcAft>
              <a:buClr>
                <a:schemeClr val="dk1"/>
              </a:buClr>
              <a:buSzPts val="1600"/>
              <a:buFont typeface="Noto Sans Symbols"/>
              <a:buChar char="▪"/>
            </a:pPr>
            <a:r>
              <a:rPr lang="fr-FR" sz="1600">
                <a:solidFill>
                  <a:schemeClr val="dk1"/>
                </a:solidFill>
                <a:latin typeface="Times New Roman"/>
                <a:ea typeface="Times New Roman"/>
                <a:cs typeface="Times New Roman"/>
                <a:sym typeface="Times New Roman"/>
              </a:rPr>
              <a:t>Deployment of the water monitoring system for airport port platforms and land-based perimeters;</a:t>
            </a:r>
            <a:endParaRPr/>
          </a:p>
          <a:p>
            <a:pPr marL="285750" marR="0" lvl="0" indent="-285750" algn="just" rtl="0">
              <a:spcBef>
                <a:spcPts val="0"/>
              </a:spcBef>
              <a:spcAft>
                <a:spcPts val="0"/>
              </a:spcAft>
              <a:buClr>
                <a:schemeClr val="dk1"/>
              </a:buClr>
              <a:buSzPts val="1600"/>
              <a:buFont typeface="Noto Sans Symbols"/>
              <a:buChar char="▪"/>
            </a:pPr>
            <a:r>
              <a:rPr lang="fr-FR" sz="1600" b="1">
                <a:solidFill>
                  <a:schemeClr val="dk1"/>
                </a:solidFill>
                <a:latin typeface="Times New Roman"/>
                <a:ea typeface="Times New Roman"/>
                <a:cs typeface="Times New Roman"/>
                <a:sym typeface="Times New Roman"/>
              </a:rPr>
              <a:t>Coordination of surveillance ;</a:t>
            </a:r>
            <a:endParaRPr/>
          </a:p>
          <a:p>
            <a:pPr marL="285750" marR="0" lvl="0" indent="-285750" algn="just" rtl="0">
              <a:spcBef>
                <a:spcPts val="0"/>
              </a:spcBef>
              <a:spcAft>
                <a:spcPts val="0"/>
              </a:spcAft>
              <a:buClr>
                <a:schemeClr val="dk1"/>
              </a:buClr>
              <a:buSzPts val="1600"/>
              <a:buFont typeface="Noto Sans Symbols"/>
              <a:buChar char="▪"/>
            </a:pPr>
            <a:r>
              <a:rPr lang="fr-FR" sz="1600" b="1">
                <a:solidFill>
                  <a:schemeClr val="dk1"/>
                </a:solidFill>
                <a:latin typeface="Times New Roman"/>
                <a:ea typeface="Times New Roman"/>
                <a:cs typeface="Times New Roman"/>
                <a:sym typeface="Times New Roman"/>
              </a:rPr>
              <a:t>Dynamisation of units ;</a:t>
            </a:r>
            <a:endParaRPr/>
          </a:p>
          <a:p>
            <a:pPr marL="285750" marR="0" lvl="0" indent="-285750" algn="just" rtl="0">
              <a:spcBef>
                <a:spcPts val="0"/>
              </a:spcBef>
              <a:spcAft>
                <a:spcPts val="0"/>
              </a:spcAft>
              <a:buClr>
                <a:schemeClr val="dk1"/>
              </a:buClr>
              <a:buSzPts val="1600"/>
              <a:buFont typeface="Noto Sans Symbols"/>
              <a:buChar char="▪"/>
            </a:pPr>
            <a:r>
              <a:rPr lang="fr-FR" sz="1600" b="1">
                <a:solidFill>
                  <a:schemeClr val="dk1"/>
                </a:solidFill>
                <a:latin typeface="Times New Roman"/>
                <a:ea typeface="Times New Roman"/>
                <a:cs typeface="Times New Roman"/>
                <a:sym typeface="Times New Roman"/>
              </a:rPr>
              <a:t>Monitoring and evaluation of units.</a:t>
            </a:r>
            <a:endParaRPr/>
          </a:p>
        </p:txBody>
      </p:sp>
      <p:pic>
        <p:nvPicPr>
          <p:cNvPr id="218" name="Google Shape;218;p7"/>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219" name="Google Shape;219;p7"/>
          <p:cNvPicPr preferRelativeResize="0"/>
          <p:nvPr/>
        </p:nvPicPr>
        <p:blipFill rotWithShape="1">
          <a:blip r:embed="rId5">
            <a:alphaModFix/>
          </a:blip>
          <a:srcRect/>
          <a:stretch/>
        </p:blipFill>
        <p:spPr>
          <a:xfrm>
            <a:off x="10880289" y="32233"/>
            <a:ext cx="1247950" cy="1118063"/>
          </a:xfrm>
          <a:prstGeom prst="rect">
            <a:avLst/>
          </a:prstGeom>
          <a:noFill/>
          <a:ln>
            <a:noFill/>
          </a:ln>
        </p:spPr>
      </p:pic>
      <p:pic>
        <p:nvPicPr>
          <p:cNvPr id="220" name="Google Shape;220;p7"/>
          <p:cNvPicPr preferRelativeResize="0"/>
          <p:nvPr/>
        </p:nvPicPr>
        <p:blipFill rotWithShape="1">
          <a:blip r:embed="rId6">
            <a:alphaModFix/>
          </a:blip>
          <a:srcRect l="13541" t="18613" r="3009" b="22593"/>
          <a:stretch/>
        </p:blipFill>
        <p:spPr>
          <a:xfrm>
            <a:off x="6429348" y="1389529"/>
            <a:ext cx="5251643" cy="1837766"/>
          </a:xfrm>
          <a:prstGeom prst="rect">
            <a:avLst/>
          </a:prstGeom>
          <a:noFill/>
          <a:ln>
            <a:noFill/>
          </a:ln>
        </p:spPr>
      </p:pic>
      <p:pic>
        <p:nvPicPr>
          <p:cNvPr id="221" name="Google Shape;221;p7"/>
          <p:cNvPicPr preferRelativeResize="0"/>
          <p:nvPr/>
        </p:nvPicPr>
        <p:blipFill rotWithShape="1">
          <a:blip r:embed="rId7">
            <a:alphaModFix/>
          </a:blip>
          <a:srcRect b="43111"/>
          <a:stretch/>
        </p:blipFill>
        <p:spPr>
          <a:xfrm>
            <a:off x="6429349" y="3227295"/>
            <a:ext cx="5317772" cy="22949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1776017" y="215154"/>
            <a:ext cx="9306665" cy="12998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Impact"/>
              <a:buNone/>
            </a:pPr>
            <a:r>
              <a:rPr lang="fr-FR"/>
              <a:t>        BACKGROUND AND RATIONALE</a:t>
            </a:r>
            <a:endParaRPr/>
          </a:p>
        </p:txBody>
      </p:sp>
      <p:sp>
        <p:nvSpPr>
          <p:cNvPr id="227" name="Google Shape;227;p8"/>
          <p:cNvSpPr txBox="1">
            <a:spLocks noGrp="1"/>
          </p:cNvSpPr>
          <p:nvPr>
            <p:ph type="body" idx="1"/>
          </p:nvPr>
        </p:nvSpPr>
        <p:spPr>
          <a:xfrm>
            <a:off x="194751" y="2697569"/>
            <a:ext cx="7984973" cy="2905210"/>
          </a:xfrm>
          <a:prstGeom prst="rect">
            <a:avLst/>
          </a:prstGeom>
          <a:noFill/>
          <a:ln>
            <a:noFill/>
          </a:ln>
        </p:spPr>
        <p:txBody>
          <a:bodyPr spcFirstLastPara="1" wrap="square" lIns="91425" tIns="45700" rIns="91425" bIns="45700" anchor="ctr" anchorCtr="0">
            <a:noAutofit/>
          </a:bodyPr>
          <a:lstStyle/>
          <a:p>
            <a:pPr marL="0" lvl="0" indent="0" algn="just" rtl="0">
              <a:lnSpc>
                <a:spcPct val="120000"/>
              </a:lnSpc>
              <a:spcBef>
                <a:spcPts val="0"/>
              </a:spcBef>
              <a:spcAft>
                <a:spcPts val="0"/>
              </a:spcAft>
              <a:buSzPts val="2400"/>
              <a:buNone/>
            </a:pPr>
            <a:r>
              <a:rPr lang="fr-FR" sz="1500" cap="none">
                <a:latin typeface="Arial"/>
                <a:ea typeface="Arial"/>
                <a:cs typeface="Arial"/>
                <a:sym typeface="Arial"/>
              </a:rPr>
              <a:t>Taking into account the various UN resolutions, notably Resolution 1540 and the </a:t>
            </a:r>
            <a:r>
              <a:rPr lang="fr-FR" sz="1500" b="1" cap="none">
                <a:latin typeface="Arial"/>
                <a:ea typeface="Arial"/>
                <a:cs typeface="Arial"/>
                <a:sym typeface="Arial"/>
              </a:rPr>
              <a:t>Punta Cana </a:t>
            </a:r>
            <a:r>
              <a:rPr lang="fr-FR" sz="1500" cap="none">
                <a:latin typeface="Arial"/>
                <a:ea typeface="Arial"/>
                <a:cs typeface="Arial"/>
                <a:sym typeface="Arial"/>
              </a:rPr>
              <a:t>resolution </a:t>
            </a:r>
            <a:r>
              <a:rPr lang="fr-FR" sz="1500" b="1" cap="none">
                <a:latin typeface="Arial"/>
                <a:ea typeface="Arial"/>
                <a:cs typeface="Arial"/>
                <a:sym typeface="Arial"/>
              </a:rPr>
              <a:t>of December 2015</a:t>
            </a:r>
            <a:r>
              <a:rPr lang="fr-FR" sz="1500" cap="none">
                <a:latin typeface="Arial"/>
                <a:ea typeface="Arial"/>
                <a:cs typeface="Arial"/>
                <a:sym typeface="Arial"/>
              </a:rPr>
              <a:t>, regarding the role of customs in the context of security and the Safe Framework of Standards to secure and facilitate international trade. </a:t>
            </a:r>
            <a:endParaRPr/>
          </a:p>
          <a:p>
            <a:pPr marL="0" lvl="0" indent="0" algn="just" rtl="0">
              <a:lnSpc>
                <a:spcPct val="120000"/>
              </a:lnSpc>
              <a:spcBef>
                <a:spcPts val="1000"/>
              </a:spcBef>
              <a:spcAft>
                <a:spcPts val="0"/>
              </a:spcAft>
              <a:buSzPts val="2400"/>
              <a:buNone/>
            </a:pPr>
            <a:r>
              <a:rPr lang="fr-FR" sz="1500" cap="none">
                <a:latin typeface="Arial"/>
                <a:ea typeface="Arial"/>
                <a:cs typeface="Arial"/>
                <a:sym typeface="Arial"/>
              </a:rPr>
              <a:t>Indeed, in a context of security dilation due to the effects of the expansion of direct threats and the sedimentation of insecurity, states, communities and individuals deploy both panoptic (security for all) and synoptic (selective security) measures, depending on the context, through mechanisms ranging from the most basic to conventional methods of meshing and squaring the territory.</a:t>
            </a:r>
            <a:endParaRPr/>
          </a:p>
        </p:txBody>
      </p:sp>
      <p:sp>
        <p:nvSpPr>
          <p:cNvPr id="228" name="Google Shape;228;p8"/>
          <p:cNvSpPr/>
          <p:nvPr/>
        </p:nvSpPr>
        <p:spPr>
          <a:xfrm>
            <a:off x="0" y="1182532"/>
            <a:ext cx="4289367" cy="1618857"/>
          </a:xfrm>
          <a:prstGeom prst="stripedRightArrow">
            <a:avLst>
              <a:gd name="adj1" fmla="val 50000"/>
              <a:gd name="adj2" fmla="val 50000"/>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dk1"/>
                </a:solidFill>
                <a:latin typeface="Impact"/>
                <a:ea typeface="Impact"/>
                <a:cs typeface="Impact"/>
                <a:sym typeface="Impact"/>
              </a:rPr>
              <a:t>On the </a:t>
            </a:r>
            <a:r>
              <a:rPr lang="fr-FR" sz="1800">
                <a:solidFill>
                  <a:schemeClr val="lt1"/>
                </a:solidFill>
                <a:latin typeface="Impact"/>
                <a:ea typeface="Impact"/>
                <a:cs typeface="Impact"/>
                <a:sym typeface="Impact"/>
              </a:rPr>
              <a:t>international</a:t>
            </a:r>
            <a:r>
              <a:rPr lang="fr-FR" sz="1800" b="1">
                <a:solidFill>
                  <a:schemeClr val="dk1"/>
                </a:solidFill>
                <a:latin typeface="Impact"/>
                <a:ea typeface="Impact"/>
                <a:cs typeface="Impact"/>
                <a:sym typeface="Impact"/>
              </a:rPr>
              <a:t> level </a:t>
            </a:r>
            <a:endParaRPr sz="1800" b="1">
              <a:solidFill>
                <a:schemeClr val="dk1"/>
              </a:solidFill>
              <a:latin typeface="Impact"/>
              <a:ea typeface="Impact"/>
              <a:cs typeface="Impact"/>
              <a:sym typeface="Impact"/>
            </a:endParaRPr>
          </a:p>
        </p:txBody>
      </p:sp>
      <p:pic>
        <p:nvPicPr>
          <p:cNvPr id="229" name="Google Shape;229;p8"/>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230" name="Google Shape;230;p8"/>
          <p:cNvPicPr preferRelativeResize="0"/>
          <p:nvPr/>
        </p:nvPicPr>
        <p:blipFill rotWithShape="1">
          <a:blip r:embed="rId5">
            <a:alphaModFix/>
          </a:blip>
          <a:srcRect/>
          <a:stretch/>
        </p:blipFill>
        <p:spPr>
          <a:xfrm>
            <a:off x="10880289" y="32233"/>
            <a:ext cx="1247950" cy="1118063"/>
          </a:xfrm>
          <a:prstGeom prst="rect">
            <a:avLst/>
          </a:prstGeom>
          <a:noFill/>
          <a:ln>
            <a:noFill/>
          </a:ln>
        </p:spPr>
      </p:pic>
      <p:pic>
        <p:nvPicPr>
          <p:cNvPr id="231" name="Google Shape;231;p8"/>
          <p:cNvPicPr preferRelativeResize="0"/>
          <p:nvPr/>
        </p:nvPicPr>
        <p:blipFill rotWithShape="1">
          <a:blip r:embed="rId4">
            <a:alphaModFix/>
          </a:blip>
          <a:srcRect/>
          <a:stretch/>
        </p:blipFill>
        <p:spPr>
          <a:xfrm>
            <a:off x="8444753" y="2895599"/>
            <a:ext cx="3146612" cy="21694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title"/>
          </p:nvPr>
        </p:nvSpPr>
        <p:spPr>
          <a:xfrm>
            <a:off x="1776018" y="60157"/>
            <a:ext cx="9306664"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Times New Roman"/>
              <a:buNone/>
            </a:pPr>
            <a:r>
              <a:rPr lang="fr-FR" sz="2000" b="1">
                <a:latin typeface="Times New Roman"/>
                <a:ea typeface="Times New Roman"/>
                <a:cs typeface="Times New Roman"/>
                <a:sym typeface="Times New Roman"/>
              </a:rPr>
              <a:t>SECURITY SECTOR REFORM: AN OPPORTUNITY TO LEGITIMISE CAMEROON CUSTOMS IN THE SECURITY FIELD </a:t>
            </a:r>
            <a:endParaRPr sz="2000"/>
          </a:p>
        </p:txBody>
      </p:sp>
      <p:sp>
        <p:nvSpPr>
          <p:cNvPr id="237" name="Google Shape;237;p9"/>
          <p:cNvSpPr/>
          <p:nvPr/>
        </p:nvSpPr>
        <p:spPr>
          <a:xfrm>
            <a:off x="0" y="1150296"/>
            <a:ext cx="4475747" cy="1936664"/>
          </a:xfrm>
          <a:prstGeom prst="stripedRightArrow">
            <a:avLst>
              <a:gd name="adj1" fmla="val 50000"/>
              <a:gd name="adj2" fmla="val 50000"/>
            </a:avLst>
          </a:prstGeom>
          <a:blipFill rotWithShape="1">
            <a:blip r:embed="rId3">
              <a:alphaModFix/>
            </a:blip>
            <a:tile tx="0" ty="0" sx="100000" sy="100000" flip="none" algn="tl"/>
          </a:blipFill>
          <a:ln>
            <a:noFill/>
          </a:ln>
          <a:effectLst>
            <a:outerShdw blurRad="25400" dist="12700" dir="5400000"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dk1"/>
                </a:solidFill>
                <a:latin typeface="Impact"/>
                <a:ea typeface="Impact"/>
                <a:cs typeface="Impact"/>
                <a:sym typeface="Impact"/>
              </a:rPr>
              <a:t>IN EFFECT </a:t>
            </a:r>
            <a:endParaRPr sz="1800" b="1">
              <a:solidFill>
                <a:schemeClr val="dk1"/>
              </a:solidFill>
              <a:latin typeface="Impact"/>
              <a:ea typeface="Impact"/>
              <a:cs typeface="Impact"/>
              <a:sym typeface="Impact"/>
            </a:endParaRPr>
          </a:p>
        </p:txBody>
      </p:sp>
      <p:sp>
        <p:nvSpPr>
          <p:cNvPr id="238" name="Google Shape;238;p9"/>
          <p:cNvSpPr txBox="1"/>
          <p:nvPr/>
        </p:nvSpPr>
        <p:spPr>
          <a:xfrm>
            <a:off x="344053" y="3218936"/>
            <a:ext cx="11080376" cy="2169825"/>
          </a:xfrm>
          <a:prstGeom prst="rect">
            <a:avLst/>
          </a:prstGeom>
          <a:solidFill>
            <a:schemeClr val="lt1"/>
          </a:solidFill>
          <a:ln w="1905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The notion of </a:t>
            </a:r>
            <a:r>
              <a:rPr lang="fr-FR" sz="1800" b="1">
                <a:solidFill>
                  <a:schemeClr val="dk1"/>
                </a:solidFill>
                <a:latin typeface="Times New Roman"/>
                <a:ea typeface="Times New Roman"/>
                <a:cs typeface="Times New Roman"/>
                <a:sym typeface="Times New Roman"/>
              </a:rPr>
              <a:t>"security", </a:t>
            </a:r>
            <a:r>
              <a:rPr lang="fr-FR" sz="1800">
                <a:solidFill>
                  <a:schemeClr val="dk1"/>
                </a:solidFill>
                <a:latin typeface="Times New Roman"/>
                <a:ea typeface="Times New Roman"/>
                <a:cs typeface="Times New Roman"/>
                <a:sym typeface="Times New Roman"/>
              </a:rPr>
              <a:t>long considered strictly from the point of view of protecting states from military threats, has evolved towards the well-being of citizens. This change has a profound impact on the way threats are conceived. Indeed, with SSR, the notion of security encompasses not only traditional military threats, but also what is now called 'human security' or, to use a terminology closer to home, the protection of society.</a:t>
            </a:r>
            <a:endParaRPr sz="1800">
              <a:solidFill>
                <a:schemeClr val="dk1"/>
              </a:solidFill>
              <a:latin typeface="Comic Sans MS"/>
              <a:ea typeface="Comic Sans MS"/>
              <a:cs typeface="Comic Sans MS"/>
              <a:sym typeface="Comic Sans MS"/>
            </a:endParaRPr>
          </a:p>
        </p:txBody>
      </p:sp>
      <p:pic>
        <p:nvPicPr>
          <p:cNvPr id="239" name="Google Shape;239;p9"/>
          <p:cNvPicPr preferRelativeResize="0"/>
          <p:nvPr/>
        </p:nvPicPr>
        <p:blipFill rotWithShape="1">
          <a:blip r:embed="rId4">
            <a:alphaModFix/>
          </a:blip>
          <a:srcRect/>
          <a:stretch/>
        </p:blipFill>
        <p:spPr>
          <a:xfrm>
            <a:off x="-1" y="-1"/>
            <a:ext cx="1776019" cy="1182533"/>
          </a:xfrm>
          <a:prstGeom prst="rect">
            <a:avLst/>
          </a:prstGeom>
          <a:noFill/>
          <a:ln>
            <a:noFill/>
          </a:ln>
        </p:spPr>
      </p:pic>
      <p:pic>
        <p:nvPicPr>
          <p:cNvPr id="240" name="Google Shape;240;p9"/>
          <p:cNvPicPr preferRelativeResize="0"/>
          <p:nvPr/>
        </p:nvPicPr>
        <p:blipFill rotWithShape="1">
          <a:blip r:embed="rId5">
            <a:alphaModFix/>
          </a:blip>
          <a:srcRect/>
          <a:stretch/>
        </p:blipFill>
        <p:spPr>
          <a:xfrm>
            <a:off x="10880289" y="32233"/>
            <a:ext cx="1247950" cy="11180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txBox="1">
            <a:spLocks noGrp="1"/>
          </p:cNvSpPr>
          <p:nvPr>
            <p:ph type="title"/>
          </p:nvPr>
        </p:nvSpPr>
        <p:spPr>
          <a:xfrm>
            <a:off x="1776018" y="135785"/>
            <a:ext cx="9104272" cy="15761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imes New Roman"/>
              <a:buNone/>
            </a:pPr>
            <a:r>
              <a:rPr lang="fr-FR" sz="2400" b="1">
                <a:latin typeface="Times New Roman"/>
                <a:ea typeface="Times New Roman"/>
                <a:cs typeface="Times New Roman"/>
                <a:sym typeface="Times New Roman"/>
              </a:rPr>
              <a:t>RSS: AN OPPORTUNITY TO LEGITIMISE CAMEROON CUSTOMS IN THE SECURITY FIELD </a:t>
            </a:r>
            <a:endParaRPr/>
          </a:p>
        </p:txBody>
      </p:sp>
      <p:sp>
        <p:nvSpPr>
          <p:cNvPr id="246" name="Google Shape;246;p10" descr="Organisation mondiale des douanes (OMD) - 2021 - Économie-Wiki.com"/>
          <p:cNvSpPr/>
          <p:nvPr/>
        </p:nvSpPr>
        <p:spPr>
          <a:xfrm rot="4784190">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mpact"/>
              <a:ea typeface="Impact"/>
              <a:cs typeface="Impact"/>
              <a:sym typeface="Impact"/>
            </a:endParaRPr>
          </a:p>
        </p:txBody>
      </p:sp>
      <p:sp>
        <p:nvSpPr>
          <p:cNvPr id="247" name="Google Shape;247;p10"/>
          <p:cNvSpPr/>
          <p:nvPr/>
        </p:nvSpPr>
        <p:spPr>
          <a:xfrm>
            <a:off x="2660698" y="1778955"/>
            <a:ext cx="5729976" cy="1650045"/>
          </a:xfrm>
          <a:prstGeom prst="leftRightArrow">
            <a:avLst>
              <a:gd name="adj1" fmla="val 50000"/>
              <a:gd name="adj2" fmla="val 50000"/>
            </a:avLst>
          </a:prstGeom>
          <a:solidFill>
            <a:schemeClr val="accent1"/>
          </a:solidFill>
          <a:ln w="19050" cap="flat" cmpd="sng">
            <a:solidFill>
              <a:srgbClr val="860A0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fr-FR" sz="1800" b="1">
                <a:solidFill>
                  <a:schemeClr val="lt1"/>
                </a:solidFill>
                <a:latin typeface="Times New Roman"/>
                <a:ea typeface="Times New Roman"/>
                <a:cs typeface="Times New Roman"/>
                <a:sym typeface="Times New Roman"/>
              </a:rPr>
              <a:t>By intercepting products that pose a threat to security</a:t>
            </a:r>
            <a:endParaRPr sz="1800">
              <a:solidFill>
                <a:schemeClr val="lt1"/>
              </a:solidFill>
              <a:latin typeface="Comic Sans MS"/>
              <a:ea typeface="Comic Sans MS"/>
              <a:cs typeface="Comic Sans MS"/>
              <a:sym typeface="Comic Sans MS"/>
            </a:endParaRPr>
          </a:p>
        </p:txBody>
      </p:sp>
      <p:sp>
        <p:nvSpPr>
          <p:cNvPr id="248" name="Google Shape;248;p10"/>
          <p:cNvSpPr txBox="1"/>
          <p:nvPr/>
        </p:nvSpPr>
        <p:spPr>
          <a:xfrm>
            <a:off x="2983831" y="3496033"/>
            <a:ext cx="5310591" cy="9335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chemeClr val="dk1"/>
                </a:solidFill>
                <a:latin typeface="Times New Roman"/>
                <a:ea typeface="Times New Roman"/>
                <a:cs typeface="Times New Roman"/>
                <a:sym typeface="Times New Roman"/>
              </a:rPr>
              <a:t>Seizures of dual-use goods</a:t>
            </a:r>
            <a:endParaRPr sz="2400" b="1">
              <a:solidFill>
                <a:schemeClr val="dk1"/>
              </a:solidFill>
              <a:latin typeface="Comic Sans MS"/>
              <a:ea typeface="Comic Sans MS"/>
              <a:cs typeface="Comic Sans MS"/>
              <a:sym typeface="Comic Sans MS"/>
            </a:endParaRPr>
          </a:p>
          <a:p>
            <a:pPr marL="0" marR="0" lvl="0" indent="0" algn="ctr" rtl="0">
              <a:spcBef>
                <a:spcPts val="800"/>
              </a:spcBef>
              <a:spcAft>
                <a:spcPts val="0"/>
              </a:spcAft>
              <a:buNone/>
            </a:pPr>
            <a:r>
              <a:rPr lang="fr-FR" sz="2400" b="1">
                <a:solidFill>
                  <a:schemeClr val="dk1"/>
                </a:solidFill>
                <a:latin typeface="Times New Roman"/>
                <a:ea typeface="Times New Roman"/>
                <a:cs typeface="Times New Roman"/>
                <a:sym typeface="Times New Roman"/>
              </a:rPr>
              <a:t>Seizure of arms, ammunition and explosives</a:t>
            </a:r>
            <a:endParaRPr sz="2400" b="1">
              <a:solidFill>
                <a:schemeClr val="dk1"/>
              </a:solidFill>
              <a:latin typeface="Comic Sans MS"/>
              <a:ea typeface="Comic Sans MS"/>
              <a:cs typeface="Comic Sans MS"/>
              <a:sym typeface="Comic Sans MS"/>
            </a:endParaRPr>
          </a:p>
        </p:txBody>
      </p:sp>
      <p:pic>
        <p:nvPicPr>
          <p:cNvPr id="249" name="Google Shape;249;p10"/>
          <p:cNvPicPr preferRelativeResize="0"/>
          <p:nvPr/>
        </p:nvPicPr>
        <p:blipFill rotWithShape="1">
          <a:blip r:embed="rId3">
            <a:alphaModFix/>
          </a:blip>
          <a:srcRect/>
          <a:stretch/>
        </p:blipFill>
        <p:spPr>
          <a:xfrm>
            <a:off x="-1" y="-1"/>
            <a:ext cx="1776019" cy="1182533"/>
          </a:xfrm>
          <a:prstGeom prst="rect">
            <a:avLst/>
          </a:prstGeom>
          <a:noFill/>
          <a:ln>
            <a:noFill/>
          </a:ln>
        </p:spPr>
      </p:pic>
      <p:pic>
        <p:nvPicPr>
          <p:cNvPr id="250" name="Google Shape;250;p10"/>
          <p:cNvPicPr preferRelativeResize="0"/>
          <p:nvPr/>
        </p:nvPicPr>
        <p:blipFill rotWithShape="1">
          <a:blip r:embed="rId4">
            <a:alphaModFix/>
          </a:blip>
          <a:srcRect/>
          <a:stretch/>
        </p:blipFill>
        <p:spPr>
          <a:xfrm>
            <a:off x="10880289" y="32233"/>
            <a:ext cx="1247950" cy="1118063"/>
          </a:xfrm>
          <a:prstGeom prst="rect">
            <a:avLst/>
          </a:prstGeom>
          <a:noFill/>
          <a:ln>
            <a:noFill/>
          </a:ln>
        </p:spPr>
      </p:pic>
    </p:spTree>
  </p:cSld>
  <p:clrMapOvr>
    <a:masterClrMapping/>
  </p:clrMapOvr>
</p:sld>
</file>

<file path=ppt/theme/theme1.xml><?xml version="1.0" encoding="utf-8"?>
<a:theme xmlns:a="http://schemas.openxmlformats.org/drawingml/2006/main" name="Grand événement">
  <a:themeElements>
    <a:clrScheme name="Grand événem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1579</Words>
  <Application>Microsoft Office PowerPoint</Application>
  <PresentationFormat>Widescreen</PresentationFormat>
  <Paragraphs>240</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Impact</vt:lpstr>
      <vt:lpstr>Arimo</vt:lpstr>
      <vt:lpstr>Comic Sans MS</vt:lpstr>
      <vt:lpstr>Arial</vt:lpstr>
      <vt:lpstr>Georgia</vt:lpstr>
      <vt:lpstr>Noto Sans Symbols</vt:lpstr>
      <vt:lpstr>Trebuchet MS</vt:lpstr>
      <vt:lpstr>Times New Roman</vt:lpstr>
      <vt:lpstr>Grand événement</vt:lpstr>
      <vt:lpstr>PowerPoint Presentation</vt:lpstr>
      <vt:lpstr>OUTLINE OF THE PAPER</vt:lpstr>
      <vt:lpstr>BACKGROUND AND RATIONALE</vt:lpstr>
      <vt:lpstr>BACKGROUND AND RATIONALE</vt:lpstr>
      <vt:lpstr>BACKGROUND AND RATIONALE</vt:lpstr>
      <vt:lpstr>BACKGROUND AND RATIONALE</vt:lpstr>
      <vt:lpstr>        BACKGROUND AND RATIONALE</vt:lpstr>
      <vt:lpstr>SECURITY SECTOR REFORM: AN OPPORTUNITY TO LEGITIMISE CAMEROON CUSTOMS IN THE SECURITY FIELD </vt:lpstr>
      <vt:lpstr>RSS: AN OPPORTUNITY TO LEGITIMISE CAMEROON CUSTOMS IN THE SECURITY FIELD </vt:lpstr>
      <vt:lpstr>RSS: AN OPPORTUNITY TO LEGITIMISE CAMEROON CUSTOMS IN THE SECURITY FIELD </vt:lpstr>
      <vt:lpstr>SECURITY SECTOR REFORM: AN OPPORTUNITY TO LEGITIMISE CAMEROON CUSTOMS IN THE SECURITY FIELD </vt:lpstr>
      <vt:lpstr>RSS: AN OPPORTUNITY TO LEGITIMISE CAMEROON CUSTOMS IN THE SECURITY FIELD </vt:lpstr>
      <vt:lpstr>DETERMINANTS OF THE LEGITIMACY OF THE CUSTOMS' POSITION IN THE SECURITY FIELD</vt:lpstr>
      <vt:lpstr>SOME FORECLOSURES RECORDED FROM 2020 TO 2023</vt:lpstr>
      <vt:lpstr>SUMMARY OF SEIZURES 2020-2023</vt:lpstr>
      <vt:lpstr>DETERMINANTS OF THE LEGITIMACY OF THE CUSTOMS' POSITION IN THE SECURITY FIELD</vt:lpstr>
      <vt:lpstr>PowerPoint Presentation</vt:lpstr>
      <vt:lpstr>DETERMINANTS OF THE LEGITIMACY OF THE CUSTOMS' POSITION IN THE SECURITY FIELD</vt:lpstr>
      <vt:lpstr>A SHOOTING EXERCISE ORGANISED IN COLLABORATION WITH THE ARMY </vt:lpstr>
      <vt:lpstr>DETERMINANTS OF THE LEGITIMACY OF THE CUSTOMS' POSITION IN THE SECURITY FIELD</vt:lpstr>
      <vt:lpstr>CONSTRAINTS AND CHALLENGES</vt:lpstr>
      <vt:lpstr>CONCLUSION</vt:lpstr>
      <vt:lpstr>THANKS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 ESSIEN</dc:creator>
  <cp:lastModifiedBy>Cherno Omar BARRY</cp:lastModifiedBy>
  <cp:revision>1</cp:revision>
  <dcterms:modified xsi:type="dcterms:W3CDTF">2023-05-08T10:43:56Z</dcterms:modified>
</cp:coreProperties>
</file>